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48" r:id="rId4"/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7010400" cy="9296400"/>
  <p:embeddedFontLs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196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3" roundtripDataSignature="AMtx7mgZzMlCU1GJF0LYs+MLKPIyRlj5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196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5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9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25" spcFirstLastPara="1" rIns="93025" wrap="square" tIns="46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00" lIns="93025" spcFirstLastPara="1" rIns="93025" wrap="square" tIns="465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a989433a8_0_268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8a989433a8_0_268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8a989433a8_0_381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g8a989433a8_0_381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8a989433a8_0_385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8a989433a8_0_385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8a989433a8_0_389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g8a989433a8_0_389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a989433a8_0_274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8a989433a8_0_274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a989433a8_0_355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g8a989433a8_0_355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989433a8_0_361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8a989433a8_0_361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a989433a8_0_365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g8a989433a8_0_365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a989433a8_0_369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g8a989433a8_0_369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c31580603_0_12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8c31580603_0_12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a989433a8_0_373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g8a989433a8_0_373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a989433a8_0_377:notes"/>
          <p:cNvSpPr txBox="1"/>
          <p:nvPr>
            <p:ph idx="1" type="body"/>
          </p:nvPr>
        </p:nvSpPr>
        <p:spPr>
          <a:xfrm>
            <a:off x="701040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00" lIns="93025" spcFirstLastPara="1" rIns="93025" wrap="square" tIns="46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3" name="Google Shape;213;g8a989433a8_0_377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685800" y="217170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000"/>
              <a:buFont typeface="Georgia"/>
              <a:buNone/>
              <a:defRPr b="1" i="0" sz="4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4"/>
          <p:cNvSpPr txBox="1"/>
          <p:nvPr>
            <p:ph idx="1" type="body"/>
          </p:nvPr>
        </p:nvSpPr>
        <p:spPr>
          <a:xfrm>
            <a:off x="685800" y="2971800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4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25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25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25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2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a989433a8_0_289"/>
          <p:cNvSpPr txBox="1"/>
          <p:nvPr>
            <p:ph type="title"/>
          </p:nvPr>
        </p:nvSpPr>
        <p:spPr>
          <a:xfrm>
            <a:off x="685800" y="217170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000"/>
              <a:buFont typeface="Georgia"/>
              <a:buNone/>
              <a:defRPr b="1" i="0" sz="4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g8a989433a8_0_289"/>
          <p:cNvSpPr txBox="1"/>
          <p:nvPr>
            <p:ph idx="1" type="body"/>
          </p:nvPr>
        </p:nvSpPr>
        <p:spPr>
          <a:xfrm>
            <a:off x="685800" y="2971800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g8a989433a8_0_289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g8a989433a8_0_289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g8a989433a8_0_289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a989433a8_0_295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g8a989433a8_0_295"/>
          <p:cNvSpPr txBox="1"/>
          <p:nvPr>
            <p:ph idx="1" type="body"/>
          </p:nvPr>
        </p:nvSpPr>
        <p:spPr>
          <a:xfrm>
            <a:off x="457200" y="8572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g8a989433a8_0_295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g8a989433a8_0_295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g8a989433a8_0_29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3" name="Google Shape;103;g8a989433a8_0_2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64900" y="3608"/>
            <a:ext cx="1371600" cy="39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a989433a8_0_302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6" name="Google Shape;106;g8a989433a8_0_302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g8a989433a8_0_302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g8a989433a8_0_302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g8a989433a8_0_302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g8a989433a8_0_302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a989433a8_0_309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3" name="Google Shape;113;g8a989433a8_0_309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g8a989433a8_0_30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g8a989433a8_0_309"/>
          <p:cNvSpPr txBox="1"/>
          <p:nvPr>
            <p:ph idx="3" type="body"/>
          </p:nvPr>
        </p:nvSpPr>
        <p:spPr>
          <a:xfrm>
            <a:off x="4645027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g8a989433a8_0_309"/>
          <p:cNvSpPr txBox="1"/>
          <p:nvPr>
            <p:ph idx="4" type="body"/>
          </p:nvPr>
        </p:nvSpPr>
        <p:spPr>
          <a:xfrm>
            <a:off x="4645027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g8a989433a8_0_309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g8a989433a8_0_309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g8a989433a8_0_309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a989433a8_0_318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2" name="Google Shape;122;g8a989433a8_0_318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g8a989433a8_0_318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g8a989433a8_0_318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a989433a8_0_323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g8a989433a8_0_323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g8a989433a8_0_323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a989433a8_0_327"/>
          <p:cNvSpPr txBox="1"/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1" name="Google Shape;131;g8a989433a8_0_327"/>
          <p:cNvSpPr txBox="1"/>
          <p:nvPr>
            <p:ph idx="1" type="body"/>
          </p:nvPr>
        </p:nvSpPr>
        <p:spPr>
          <a:xfrm>
            <a:off x="3575050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335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g8a989433a8_0_327"/>
          <p:cNvSpPr txBox="1"/>
          <p:nvPr>
            <p:ph idx="2" type="body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9335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53734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g8a989433a8_0_327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Google Shape;134;g8a989433a8_0_327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g8a989433a8_0_327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a989433a8_0_334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8" name="Google Shape;138;g8a989433a8_0_334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335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g8a989433a8_0_334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9335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53734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g8a989433a8_0_334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g8a989433a8_0_334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g8a989433a8_0_334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a989433a8_0_341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5" name="Google Shape;145;g8a989433a8_0_341"/>
          <p:cNvSpPr txBox="1"/>
          <p:nvPr>
            <p:ph idx="1" type="body"/>
          </p:nvPr>
        </p:nvSpPr>
        <p:spPr>
          <a:xfrm rot="5400000">
            <a:off x="2600400" y="-1285950"/>
            <a:ext cx="3943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g8a989433a8_0_341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g8a989433a8_0_341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g8a989433a8_0_341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>
            <a:off x="457200" y="8572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5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" name="Google Shape;3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95102" y="-4396"/>
            <a:ext cx="1386674" cy="404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a989433a8_0_347"/>
          <p:cNvSpPr txBox="1"/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1" name="Google Shape;151;g8a989433a8_0_347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g8a989433a8_0_347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g8a989433a8_0_347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g8a989433a8_0_347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8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8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8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9"/>
          <p:cNvSpPr txBox="1"/>
          <p:nvPr>
            <p:ph idx="3" type="body"/>
          </p:nvPr>
        </p:nvSpPr>
        <p:spPr>
          <a:xfrm>
            <a:off x="4645027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9"/>
          <p:cNvSpPr txBox="1"/>
          <p:nvPr>
            <p:ph idx="4" type="body"/>
          </p:nvPr>
        </p:nvSpPr>
        <p:spPr>
          <a:xfrm>
            <a:off x="4645027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9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9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9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20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21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21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22"/>
          <p:cNvSpPr txBox="1"/>
          <p:nvPr>
            <p:ph idx="1" type="body"/>
          </p:nvPr>
        </p:nvSpPr>
        <p:spPr>
          <a:xfrm>
            <a:off x="3575050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335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22"/>
          <p:cNvSpPr txBox="1"/>
          <p:nvPr>
            <p:ph idx="2" type="body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9335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53734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22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22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22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2000"/>
              <a:buFont typeface="Georgia"/>
              <a:buNone/>
              <a:defRPr b="1" i="0" sz="20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9335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53734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23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29335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53734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293352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23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3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3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24"/>
          <p:cNvSpPr txBox="1"/>
          <p:nvPr>
            <p:ph idx="1" type="body"/>
          </p:nvPr>
        </p:nvSpPr>
        <p:spPr>
          <a:xfrm rot="5400000">
            <a:off x="2600400" y="-1285950"/>
            <a:ext cx="39432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24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200" y="8572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3"/>
          <p:cNvSpPr/>
          <p:nvPr/>
        </p:nvSpPr>
        <p:spPr>
          <a:xfrm>
            <a:off x="0" y="0"/>
            <a:ext cx="9144000" cy="399900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3"/>
          <p:cNvSpPr/>
          <p:nvPr/>
        </p:nvSpPr>
        <p:spPr>
          <a:xfrm>
            <a:off x="0" y="5057775"/>
            <a:ext cx="9151800" cy="85800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white.png" id="17" name="Google Shape;17;p13"/>
          <p:cNvPicPr preferRelativeResize="0"/>
          <p:nvPr/>
        </p:nvPicPr>
        <p:blipFill rotWithShape="1">
          <a:blip r:embed="rId1">
            <a:alphaModFix/>
          </a:blip>
          <a:srcRect b="4812" l="0" r="0" t="2922"/>
          <a:stretch/>
        </p:blipFill>
        <p:spPr>
          <a:xfrm>
            <a:off x="2" y="1"/>
            <a:ext cx="1752598" cy="38349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a989433a8_0_280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g8a989433a8_0_280"/>
          <p:cNvSpPr txBox="1"/>
          <p:nvPr>
            <p:ph idx="1" type="body"/>
          </p:nvPr>
        </p:nvSpPr>
        <p:spPr>
          <a:xfrm>
            <a:off x="457200" y="8572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9335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g8a989433a8_0_280"/>
          <p:cNvSpPr txBox="1"/>
          <p:nvPr>
            <p:ph idx="10" type="dt"/>
          </p:nvPr>
        </p:nvSpPr>
        <p:spPr>
          <a:xfrm>
            <a:off x="381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g8a989433a8_0_280"/>
          <p:cNvSpPr txBox="1"/>
          <p:nvPr>
            <p:ph idx="11" type="ftr"/>
          </p:nvPr>
        </p:nvSpPr>
        <p:spPr>
          <a:xfrm>
            <a:off x="3124200" y="481250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g8a989433a8_0_280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g8a989433a8_0_280"/>
          <p:cNvSpPr/>
          <p:nvPr/>
        </p:nvSpPr>
        <p:spPr>
          <a:xfrm>
            <a:off x="0" y="0"/>
            <a:ext cx="9144000" cy="399900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8a989433a8_0_280"/>
          <p:cNvSpPr/>
          <p:nvPr/>
        </p:nvSpPr>
        <p:spPr>
          <a:xfrm>
            <a:off x="0" y="5057775"/>
            <a:ext cx="9151800" cy="85800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white.png" id="90" name="Google Shape;90;g8a989433a8_0_280"/>
          <p:cNvPicPr preferRelativeResize="0"/>
          <p:nvPr/>
        </p:nvPicPr>
        <p:blipFill rotWithShape="1">
          <a:blip r:embed="rId1">
            <a:alphaModFix/>
          </a:blip>
          <a:srcRect b="4807" l="0" r="0" t="2924"/>
          <a:stretch/>
        </p:blipFill>
        <p:spPr>
          <a:xfrm>
            <a:off x="2" y="1"/>
            <a:ext cx="1752598" cy="38349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rc.fas.harvard.edu/resources/access-and-login/" TargetMode="External"/><Relationship Id="rId4" Type="http://schemas.openxmlformats.org/officeDocument/2006/relationships/hyperlink" Target="https://docs.rc.fas.harvard.edu/kb/running-jobs/" TargetMode="External"/><Relationship Id="rId5" Type="http://schemas.openxmlformats.org/officeDocument/2006/relationships/hyperlink" Target="https://docs.rc.fas.harvard.edu/kb/running-jobs/" TargetMode="External"/><Relationship Id="rId6" Type="http://schemas.openxmlformats.org/officeDocument/2006/relationships/hyperlink" Target="https://www.rc.fas.harvard.edu/resources/running-jobs/" TargetMode="External"/><Relationship Id="rId7" Type="http://schemas.openxmlformats.org/officeDocument/2006/relationships/hyperlink" Target="https://www.rc.fas.harvard.edu/resources/support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a989433a8_0_268"/>
          <p:cNvSpPr txBox="1"/>
          <p:nvPr>
            <p:ph type="title"/>
          </p:nvPr>
        </p:nvSpPr>
        <p:spPr>
          <a:xfrm>
            <a:off x="342900" y="2680856"/>
            <a:ext cx="8458200" cy="9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Data Movement</a:t>
            </a:r>
            <a:endParaRPr sz="3600"/>
          </a:p>
        </p:txBody>
      </p:sp>
      <p:sp>
        <p:nvSpPr>
          <p:cNvPr id="160" name="Google Shape;160;g8a989433a8_0_268"/>
          <p:cNvSpPr txBox="1"/>
          <p:nvPr/>
        </p:nvSpPr>
        <p:spPr>
          <a:xfrm>
            <a:off x="4800600" y="4000500"/>
            <a:ext cx="39624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g8a989433a8_0_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58871" y="1849584"/>
            <a:ext cx="2103120" cy="60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a989433a8_0_381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8a989433a8_0_381"/>
          <p:cNvSpPr txBox="1"/>
          <p:nvPr>
            <p:ph idx="1" type="body"/>
          </p:nvPr>
        </p:nvSpPr>
        <p:spPr>
          <a:xfrm>
            <a:off x="457200" y="3449300"/>
            <a:ext cx="8229600" cy="1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RC Staff are here to help you and your colleagues effectively and efficiently use </a:t>
            </a:r>
            <a:r>
              <a:rPr lang="en-US" sz="1400"/>
              <a:t>Cannon</a:t>
            </a: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 resources to expedite your research endeavors.</a:t>
            </a:r>
            <a:endParaRPr sz="1400"/>
          </a:p>
          <a:p>
            <a:pPr indent="-3175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Please acknowledge our efforts:</a:t>
            </a:r>
            <a:endParaRPr sz="1400"/>
          </a:p>
          <a:p>
            <a:pPr indent="-2603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"The computations in this paper were run on the </a:t>
            </a:r>
            <a:r>
              <a:rPr lang="en-US" sz="1400">
                <a:solidFill>
                  <a:schemeClr val="accent2"/>
                </a:solidFill>
              </a:rPr>
              <a:t>Cannon</a:t>
            </a:r>
            <a:r>
              <a:rPr b="0" i="0" lang="en-US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cluster supported by the FAS Division of Science, Research Computing Group at Harvard University.”</a:t>
            </a:r>
            <a:endParaRPr b="0" i="0" sz="1400" u="none" cap="none" strike="noStrike">
              <a:solidFill>
                <a:srgbClr val="29335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lang="en-US" sz="1400"/>
              <a:t>https://www.rc.fas.harvard.edu/about/attribution/</a:t>
            </a:r>
            <a:endParaRPr sz="1400"/>
          </a:p>
        </p:txBody>
      </p:sp>
      <p:pic>
        <p:nvPicPr>
          <p:cNvPr id="225" name="Google Shape;225;g8a989433a8_0_3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607" y="398168"/>
            <a:ext cx="8191749" cy="30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a989433a8_0_38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8a989433a8_0_385"/>
          <p:cNvSpPr txBox="1"/>
          <p:nvPr>
            <p:ph type="title"/>
          </p:nvPr>
        </p:nvSpPr>
        <p:spPr>
          <a:xfrm>
            <a:off x="457200" y="40005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000">
                <a:latin typeface="Montserrat"/>
                <a:ea typeface="Montserrat"/>
                <a:cs typeface="Montserrat"/>
                <a:sym typeface="Montserrat"/>
              </a:rPr>
              <a:t>Documentation: docs.rc.fas.harvard.edu 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g8a989433a8_0_385"/>
          <p:cNvSpPr txBox="1"/>
          <p:nvPr>
            <p:ph idx="1" type="body"/>
          </p:nvPr>
        </p:nvSpPr>
        <p:spPr>
          <a:xfrm>
            <a:off x="457200" y="780975"/>
            <a:ext cx="8229600" cy="41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Here you will find all our </a:t>
            </a:r>
            <a:r>
              <a:rPr lang="en-US" sz="200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user documentation.</a:t>
            </a:r>
            <a:r>
              <a:rPr lang="en-US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Of particular interest:</a:t>
            </a:r>
            <a:endParaRPr sz="20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Access and Login :  </a:t>
            </a:r>
            <a:br>
              <a:rPr lang="en-US" sz="1200">
                <a:solidFill>
                  <a:schemeClr val="dk1"/>
                </a:solidFill>
              </a:rPr>
            </a:br>
            <a:r>
              <a:rPr lang="en-US" sz="1200">
                <a:solidFill>
                  <a:schemeClr val="dk1"/>
                </a:solidFill>
              </a:rPr>
              <a:t>https://docs.rc.fas.harvard.edu/kb/access-and-login/</a:t>
            </a:r>
            <a:endParaRPr sz="1200" u="sng">
              <a:solidFill>
                <a:schemeClr val="hlink"/>
              </a:solidFill>
              <a:hlinkClick r:id="rId3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Running Jobs :</a:t>
            </a:r>
            <a:r>
              <a:rPr lang="en-US" sz="1200" u="sng">
                <a:solidFill>
                  <a:schemeClr val="hlink"/>
                </a:solidFill>
                <a:hlinkClick r:id="rId4"/>
              </a:rPr>
              <a:t> </a:t>
            </a:r>
            <a:br>
              <a:rPr lang="en-US" sz="1200" u="sng">
                <a:solidFill>
                  <a:schemeClr val="hlink"/>
                </a:solidFill>
                <a:hlinkClick r:id="rId5"/>
              </a:rPr>
            </a:br>
            <a:r>
              <a:rPr lang="en-US" sz="1200"/>
              <a:t>https://docs.rc.fas.harvard.edu/resources/running-jobs/</a:t>
            </a:r>
            <a:endParaRPr sz="1200" u="sng">
              <a:solidFill>
                <a:schemeClr val="hlink"/>
              </a:solidFill>
              <a:hlinkClick r:id="rId6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Software modules available :</a:t>
            </a:r>
            <a:br>
              <a:rPr lang="en-US" sz="1200">
                <a:solidFill>
                  <a:schemeClr val="dk1"/>
                </a:solidFill>
              </a:rPr>
            </a:br>
            <a:r>
              <a:rPr lang="en-US" sz="1200">
                <a:solidFill>
                  <a:schemeClr val="dk1"/>
                </a:solidFill>
              </a:rPr>
              <a:t>https://portal.rc.fas.harvard.edu/apps/modules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Cannon Storage:</a:t>
            </a:r>
            <a:br>
              <a:rPr lang="en-US" sz="1200">
                <a:solidFill>
                  <a:schemeClr val="dk1"/>
                </a:solidFill>
              </a:rPr>
            </a:br>
            <a:r>
              <a:rPr lang="en-US" sz="1200">
                <a:solidFill>
                  <a:schemeClr val="dk1"/>
                </a:solidFill>
              </a:rPr>
              <a:t>https://docs.rc.fas.harvard.edu/kb/cluster-storage/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Interactive Computing Portal</a:t>
            </a:r>
            <a:br>
              <a:rPr lang="en-US" sz="1200">
                <a:solidFill>
                  <a:schemeClr val="dk1"/>
                </a:solidFill>
              </a:rPr>
            </a:br>
            <a:r>
              <a:rPr lang="en-US" sz="1200">
                <a:solidFill>
                  <a:schemeClr val="dk1"/>
                </a:solidFill>
              </a:rPr>
              <a:t>https://docs.rc.fas.harvard.edu/kb/virtual-desktop/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Singularity Containers:    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200">
                <a:solidFill>
                  <a:schemeClr val="dk1"/>
                </a:solidFill>
              </a:rPr>
              <a:t>https://docs.rc.fas.harvard.edu/kb/singularity-on-the-cluster/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gpu computing</a:t>
            </a:r>
            <a:br>
              <a:rPr lang="en-US" sz="1200">
                <a:solidFill>
                  <a:schemeClr val="dk1"/>
                </a:solidFill>
              </a:rPr>
            </a:br>
            <a:r>
              <a:rPr lang="en-US" sz="1200">
                <a:solidFill>
                  <a:schemeClr val="dk1"/>
                </a:solidFill>
              </a:rPr>
              <a:t>https://docs.rc.fas.harvard.edu/kb/gpgpu-computing-on-the-cluster/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</a:rPr>
              <a:t>How to get help :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200">
                <a:solidFill>
                  <a:schemeClr val="dk1"/>
                </a:solidFill>
              </a:rPr>
              <a:t>https://docs.rc.fas.harvard.edu/kb/support/</a:t>
            </a:r>
            <a:endParaRPr sz="1200" u="sng">
              <a:solidFill>
                <a:schemeClr val="hlink"/>
              </a:solidFill>
              <a:hlinkClick r:id="rId7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8a989433a8_0_389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a989433a8_0_274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8a989433a8_0_274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240"/>
              <a:buFont typeface="Georgia"/>
              <a:buNone/>
            </a:pPr>
            <a:r>
              <a:rPr lang="en-US" sz="3240"/>
              <a:t>Data Movement Considerations</a:t>
            </a:r>
            <a:endParaRPr/>
          </a:p>
        </p:txBody>
      </p:sp>
      <p:sp>
        <p:nvSpPr>
          <p:cNvPr id="168" name="Google Shape;168;g8a989433a8_0_274"/>
          <p:cNvSpPr txBox="1"/>
          <p:nvPr>
            <p:ph idx="1" type="body"/>
          </p:nvPr>
        </p:nvSpPr>
        <p:spPr>
          <a:xfrm>
            <a:off x="381000" y="10858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Source &amp; Destination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Where the data currently is and where you’re trying to move it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Network Path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The best route from the source to the destination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Transfer Nodes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The systems that move the data for you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Tools &amp; Protocols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The software on those systems that manages the data movement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a989433a8_0_35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8a989433a8_0_355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240"/>
              <a:buFont typeface="Georgia"/>
              <a:buNone/>
            </a:pPr>
            <a:r>
              <a:rPr lang="en-US" sz="3240"/>
              <a:t>Source &amp; Destination</a:t>
            </a:r>
            <a:endParaRPr/>
          </a:p>
        </p:txBody>
      </p:sp>
      <p:sp>
        <p:nvSpPr>
          <p:cNvPr id="175" name="Google Shape;175;g8a989433a8_0_355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Massachusetts Green High Performance Computing Center (MGHPCC) (Holyoke MA)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compute nodes, holylogin nodes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Infiniband-connected (IB) storage: holyscratch01, holylfs, holylfs02, holystore01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globus endpoint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Markley Datacenter (Summer Street, Boston MA)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boslogin nodes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lab storage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boslfs, boslfs02, rcnfs##, fs2k0[1-2], bos-isilon (aka: rcstore[02])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home directories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bos-isilon (aka: rcstore[02])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globus endpoint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989433a8_0_361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8a989433a8_0_361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Network Path</a:t>
            </a:r>
            <a:endParaRPr/>
          </a:p>
        </p:txBody>
      </p:sp>
      <p:sp>
        <p:nvSpPr>
          <p:cNvPr id="182" name="Google Shape;182;g8a989433a8_0_361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Avoid bottlenecks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Order of preference (high to low)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Internal to the cluster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Infiniband (IB) (HDR = 200Gb/s; FDR = 56Gb/s)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10Gb/s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1Gb/s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External to the cluster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Internet2 (I2) (100Gb/s)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Harvard wired network (10Gb/s or 1Gb/s)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Harvard WiFi (300Mb/s)</a:t>
            </a:r>
            <a:endParaRPr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FAS RC VPN (300Mb/s)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5373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FAS RC network diagram: </a:t>
            </a:r>
            <a:r>
              <a:rPr lang="en-US" sz="1700"/>
              <a:t>https://docs.rc.fas.harvard.edu/fas-rc-network-diagram/</a:t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a989433a8_0_365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8a989433a8_0_365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Transfer Nodes</a:t>
            </a:r>
            <a:endParaRPr/>
          </a:p>
        </p:txBody>
      </p:sp>
      <p:sp>
        <p:nvSpPr>
          <p:cNvPr id="189" name="Google Shape;189;g8a989433a8_0_365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globus - transferring data to/from outside (100Gb/s)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login nodes (10Gb/s)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transfer from desktop or from outside with sftp, scp, rsync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use the login nodes corresponding to the datacenter of the storage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boslogin, holylogin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compute nodes (1Gb/s)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downloading from outside with wget, aspera-connect, rsync, sftp, etc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better than login nodes if you can parallelize the transfer over multiple nodes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moving data within the cluster with fpsync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a989433a8_0_369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8a989433a8_0_369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Tools &amp; Protocols</a:t>
            </a:r>
            <a:endParaRPr/>
          </a:p>
        </p:txBody>
      </p:sp>
      <p:sp>
        <p:nvSpPr>
          <p:cNvPr id="196" name="Google Shape;196;g8a989433a8_0_369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globus </a:t>
            </a:r>
            <a:r>
              <a:rPr lang="en-US" sz="1400"/>
              <a:t>(https://docs.rc.fas.harvard.edu/kb/globus-file-transfer/)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rsync </a:t>
            </a:r>
            <a:r>
              <a:rPr lang="en-US" sz="1400"/>
              <a:t>(https://docs.rc.fas.harvard.edu/kb/rsync/)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fpsync </a:t>
            </a:r>
            <a:r>
              <a:rPr lang="en-US" sz="1400"/>
              <a:t>(https://docs.rc.fas.harvard.edu/kb/transferring-data-on-the-cluster/)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US" sz="1400"/>
              <a:t>do not use --delete option with fpsync</a:t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scp </a:t>
            </a:r>
            <a:r>
              <a:rPr lang="en-US" sz="1400"/>
              <a:t>(https://docs.rc.fas.harvard.edu/kb/copying-data-to-and-from-odyssey-using-scp/)</a:t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sftp </a:t>
            </a:r>
            <a:r>
              <a:rPr lang="en-US" sz="1400"/>
              <a:t>(https://docs.rc.fas.harvard.edu/kb/sftp-file-transfer/)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samba </a:t>
            </a:r>
            <a:r>
              <a:rPr lang="en-US" sz="1400"/>
              <a:t>(https://docs.rc.fas.harvard.edu/kb/mounting-storage/)</a:t>
            </a:r>
            <a:endParaRPr sz="1400"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600"/>
              <a:t>not recommended, but possible for smaller transfers, and it’s the only option for people who have an FAS RC account but not cluster access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c31580603_0_12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8c31580603_0_12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Tools &amp; Protocols</a:t>
            </a:r>
            <a:endParaRPr/>
          </a:p>
        </p:txBody>
      </p:sp>
      <p:sp>
        <p:nvSpPr>
          <p:cNvPr id="203" name="Google Shape;203;g8c31580603_0_12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globus: fastest connection to the world via Internet2.</a:t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rsync: will transfer only the files that are not the same at the source and destination, so it will keep two sets of files synchronized.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fpsync: allows multi-process transfers, so it’s like parallel rsync.</a:t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scp: used for one-time transfers.  fast and simple.</a:t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sftp: also one-time transfers.  offers more functions, like creating and removing directories remotely.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samba: last resort since it requires a vpn connection which is slow.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a989433a8_0_373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8a989433a8_0_373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Demo</a:t>
            </a:r>
            <a:endParaRPr/>
          </a:p>
        </p:txBody>
      </p:sp>
      <p:sp>
        <p:nvSpPr>
          <p:cNvPr id="210" name="Google Shape;210;g8a989433a8_0_373"/>
          <p:cNvSpPr txBox="1"/>
          <p:nvPr>
            <p:ph idx="1" type="body"/>
          </p:nvPr>
        </p:nvSpPr>
        <p:spPr>
          <a:xfrm>
            <a:off x="457200" y="1126200"/>
            <a:ext cx="8229600" cy="3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800"/>
              <a:buFont typeface="Arial"/>
              <a:buChar char="•"/>
            </a:pPr>
            <a:r>
              <a:rPr lang="en-US" sz="1800"/>
              <a:t>Scenario 1: transfer data from laptop to jharvard_lab share</a:t>
            </a:r>
            <a:endParaRPr sz="1800"/>
          </a:p>
          <a:p>
            <a:pPr indent="-304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Scenario 2: transfer data from jharvard_lab to holyscratch01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8a989433a8_0_377"/>
          <p:cNvSpPr txBox="1"/>
          <p:nvPr>
            <p:ph idx="12" type="sldNum"/>
          </p:nvPr>
        </p:nvSpPr>
        <p:spPr>
          <a:xfrm>
            <a:off x="65532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2201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220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8a989433a8_0_377"/>
          <p:cNvSpPr txBox="1"/>
          <p:nvPr>
            <p:ph type="title"/>
          </p:nvPr>
        </p:nvSpPr>
        <p:spPr>
          <a:xfrm>
            <a:off x="457200" y="4000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3240"/>
              <a:buFont typeface="Georgia"/>
              <a:buNone/>
            </a:pPr>
            <a:r>
              <a:rPr b="0" i="0" lang="en-US" sz="3240" u="none" cap="none" strike="noStrike">
                <a:solidFill>
                  <a:srgbClr val="953734"/>
                </a:solidFill>
                <a:latin typeface="Georgia"/>
                <a:ea typeface="Georgia"/>
                <a:cs typeface="Georgia"/>
                <a:sym typeface="Georgia"/>
              </a:rPr>
              <a:t>Request Help - Resources</a:t>
            </a:r>
            <a:endParaRPr/>
          </a:p>
        </p:txBody>
      </p:sp>
      <p:sp>
        <p:nvSpPr>
          <p:cNvPr id="217" name="Google Shape;217;g8a989433a8_0_377"/>
          <p:cNvSpPr txBox="1"/>
          <p:nvPr>
            <p:ph idx="1" type="body"/>
          </p:nvPr>
        </p:nvSpPr>
        <p:spPr>
          <a:xfrm>
            <a:off x="457200" y="857250"/>
            <a:ext cx="8229600" cy="3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•"/>
            </a:pPr>
            <a:r>
              <a:rPr lang="en-US" sz="1400"/>
              <a:t>https://docs.rc.fas.harvard.edu/kb/support/</a:t>
            </a:r>
            <a:endParaRPr b="0" i="0" sz="1400" u="none" cap="none" strike="noStrike">
              <a:solidFill>
                <a:srgbClr val="29335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Documentation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lang="en-US" sz="1400"/>
              <a:t>https://docs.rc.fas.harvard.edu/</a:t>
            </a:r>
            <a:endParaRPr sz="1400"/>
          </a:p>
          <a:p>
            <a:pPr indent="-2222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Portal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rPr>
              <a:t>http://portal.rc.fas.harvard.edu/rcrt/submit_ticket</a:t>
            </a:r>
            <a:endParaRPr b="0" i="0" sz="1400" u="none" cap="none" strike="noStrike">
              <a:solidFill>
                <a:srgbClr val="95373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Email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rPr>
              <a:t>rchelp@rc.fas.harvard.edu</a:t>
            </a:r>
            <a:endParaRPr b="0" i="0" sz="1400" u="none" cap="none" strike="noStrike">
              <a:solidFill>
                <a:srgbClr val="95373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Office Hours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953734"/>
                </a:solidFill>
                <a:latin typeface="Arial"/>
                <a:ea typeface="Arial"/>
                <a:cs typeface="Arial"/>
                <a:sym typeface="Arial"/>
              </a:rPr>
              <a:t>Wednesday noon-3pm 38 Oxford - R</a:t>
            </a:r>
            <a:r>
              <a:rPr lang="en-US" sz="1400"/>
              <a:t>oom 100</a:t>
            </a:r>
            <a:endParaRPr sz="1400"/>
          </a:p>
          <a:p>
            <a:pPr indent="-2476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lang="en-US" sz="1400"/>
              <a:t>Consulting Calendar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lang="en-US" sz="1400"/>
              <a:t>https://www.rc.fas.harvard.edu/consulting-calendar/</a:t>
            </a:r>
            <a:endParaRPr sz="1400"/>
          </a:p>
          <a:p>
            <a:pPr indent="-2476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93352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rgbClr val="293352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  <a:endParaRPr sz="1400"/>
          </a:p>
          <a:p>
            <a:pPr indent="-1905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53734"/>
              </a:buClr>
              <a:buSzPts val="1400"/>
              <a:buFont typeface="Arial"/>
              <a:buChar char="•"/>
            </a:pPr>
            <a:r>
              <a:rPr lang="en-US" sz="1400"/>
              <a:t>https://www.rc.fas.harvard.edu/upcoming-training/</a:t>
            </a:r>
            <a:endParaRPr sz="1400"/>
          </a:p>
        </p:txBody>
      </p:sp>
      <p:pic>
        <p:nvPicPr>
          <p:cNvPr id="218" name="Google Shape;218;g8a989433a8_0_3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6575" y="1543875"/>
            <a:ext cx="2177375" cy="217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MT PPt Template CWD Color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UMT PPt Template CWD Color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