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48" r:id="rId4"/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5143500" cx="9144000"/>
  <p:notesSz cx="7010400" cy="9296400"/>
  <p:embeddedFontLst>
    <p:embeddedFont>
      <p:font typeface="Montserrat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>
        <p15:guide id="1" orient="horz" pos="2196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  <p:ext uri="http://customooxmlschemas.google.com/">
      <go:slidesCustomData xmlns:go="http://customooxmlschemas.google.com/" r:id="rId23" roundtripDataSignature="AMtx7mgZzMlCU1GJF0LYs+MLKPIyRlj55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196" orient="horz"/>
        <p:guide pos="2208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bold.fntdata"/><Relationship Id="rId11" Type="http://schemas.openxmlformats.org/officeDocument/2006/relationships/slide" Target="slides/slide5.xml"/><Relationship Id="rId22" Type="http://schemas.openxmlformats.org/officeDocument/2006/relationships/font" Target="fonts/Montserrat-boldItalic.fntdata"/><Relationship Id="rId10" Type="http://schemas.openxmlformats.org/officeDocument/2006/relationships/slide" Target="slides/slide4.xml"/><Relationship Id="rId21" Type="http://schemas.openxmlformats.org/officeDocument/2006/relationships/font" Target="fonts/Montserrat-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23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19" Type="http://schemas.openxmlformats.org/officeDocument/2006/relationships/font" Target="fonts/Montserrat-regular.fntdata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1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500" lIns="93025" spcFirstLastPara="1" rIns="93025" wrap="square" tIns="465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939" y="1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500" lIns="93025" spcFirstLastPara="1" rIns="93025" wrap="square" tIns="465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4064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500" lIns="93025" spcFirstLastPara="1" rIns="93025" wrap="square" tIns="465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500" lIns="93025" spcFirstLastPara="1" rIns="93025" wrap="square" tIns="465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500" lIns="93025" spcFirstLastPara="1" rIns="93025" wrap="square" tIns="465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8a989433a8_0_268:notes"/>
          <p:cNvSpPr txBox="1"/>
          <p:nvPr>
            <p:ph idx="1" type="body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00" lIns="93025" spcFirstLastPara="1" rIns="93025" wrap="square" tIns="465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7" name="Google Shape;157;g8a989433a8_0_268:notes"/>
          <p:cNvSpPr/>
          <p:nvPr>
            <p:ph idx="2" type="sldImg"/>
          </p:nvPr>
        </p:nvSpPr>
        <p:spPr>
          <a:xfrm>
            <a:off x="4064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8a989433a8_0_381:notes"/>
          <p:cNvSpPr txBox="1"/>
          <p:nvPr>
            <p:ph idx="1" type="body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00" lIns="93025" spcFirstLastPara="1" rIns="93025" wrap="square" tIns="465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1" name="Google Shape;221;g8a989433a8_0_381:notes"/>
          <p:cNvSpPr/>
          <p:nvPr>
            <p:ph idx="2" type="sldImg"/>
          </p:nvPr>
        </p:nvSpPr>
        <p:spPr>
          <a:xfrm>
            <a:off x="4064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8a989433a8_0_385:notes"/>
          <p:cNvSpPr txBox="1"/>
          <p:nvPr>
            <p:ph idx="1" type="body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00" lIns="93025" spcFirstLastPara="1" rIns="93025" wrap="square" tIns="465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8" name="Google Shape;228;g8a989433a8_0_385:notes"/>
          <p:cNvSpPr/>
          <p:nvPr>
            <p:ph idx="2" type="sldImg"/>
          </p:nvPr>
        </p:nvSpPr>
        <p:spPr>
          <a:xfrm>
            <a:off x="4064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8a989433a8_0_389:notes"/>
          <p:cNvSpPr txBox="1"/>
          <p:nvPr>
            <p:ph idx="1" type="body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00" lIns="93025" spcFirstLastPara="1" rIns="93025" wrap="square" tIns="465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5" name="Google Shape;235;g8a989433a8_0_389:notes"/>
          <p:cNvSpPr/>
          <p:nvPr>
            <p:ph idx="2" type="sldImg"/>
          </p:nvPr>
        </p:nvSpPr>
        <p:spPr>
          <a:xfrm>
            <a:off x="4064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8a989433a8_0_274:notes"/>
          <p:cNvSpPr txBox="1"/>
          <p:nvPr>
            <p:ph idx="1" type="body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00" lIns="93025" spcFirstLastPara="1" rIns="93025" wrap="square" tIns="465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4" name="Google Shape;164;g8a989433a8_0_274:notes"/>
          <p:cNvSpPr/>
          <p:nvPr>
            <p:ph idx="2" type="sldImg"/>
          </p:nvPr>
        </p:nvSpPr>
        <p:spPr>
          <a:xfrm>
            <a:off x="4064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8a989433a8_0_355:notes"/>
          <p:cNvSpPr txBox="1"/>
          <p:nvPr>
            <p:ph idx="1" type="body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00" lIns="93025" spcFirstLastPara="1" rIns="93025" wrap="square" tIns="465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1" name="Google Shape;171;g8a989433a8_0_355:notes"/>
          <p:cNvSpPr/>
          <p:nvPr>
            <p:ph idx="2" type="sldImg"/>
          </p:nvPr>
        </p:nvSpPr>
        <p:spPr>
          <a:xfrm>
            <a:off x="4064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8a989433a8_0_361:notes"/>
          <p:cNvSpPr txBox="1"/>
          <p:nvPr>
            <p:ph idx="1" type="body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00" lIns="93025" spcFirstLastPara="1" rIns="93025" wrap="square" tIns="465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8" name="Google Shape;178;g8a989433a8_0_361:notes"/>
          <p:cNvSpPr/>
          <p:nvPr>
            <p:ph idx="2" type="sldImg"/>
          </p:nvPr>
        </p:nvSpPr>
        <p:spPr>
          <a:xfrm>
            <a:off x="4064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8a989433a8_0_365:notes"/>
          <p:cNvSpPr txBox="1"/>
          <p:nvPr>
            <p:ph idx="1" type="body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00" lIns="93025" spcFirstLastPara="1" rIns="93025" wrap="square" tIns="465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5" name="Google Shape;185;g8a989433a8_0_365:notes"/>
          <p:cNvSpPr/>
          <p:nvPr>
            <p:ph idx="2" type="sldImg"/>
          </p:nvPr>
        </p:nvSpPr>
        <p:spPr>
          <a:xfrm>
            <a:off x="4064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8a989433a8_0_369:notes"/>
          <p:cNvSpPr txBox="1"/>
          <p:nvPr>
            <p:ph idx="1" type="body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00" lIns="93025" spcFirstLastPara="1" rIns="93025" wrap="square" tIns="465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2" name="Google Shape;192;g8a989433a8_0_369:notes"/>
          <p:cNvSpPr/>
          <p:nvPr>
            <p:ph idx="2" type="sldImg"/>
          </p:nvPr>
        </p:nvSpPr>
        <p:spPr>
          <a:xfrm>
            <a:off x="4064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8c31580603_0_12:notes"/>
          <p:cNvSpPr txBox="1"/>
          <p:nvPr>
            <p:ph idx="1" type="body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00" lIns="93025" spcFirstLastPara="1" rIns="93025" wrap="square" tIns="465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9" name="Google Shape;199;g8c31580603_0_12:notes"/>
          <p:cNvSpPr/>
          <p:nvPr>
            <p:ph idx="2" type="sldImg"/>
          </p:nvPr>
        </p:nvSpPr>
        <p:spPr>
          <a:xfrm>
            <a:off x="4064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8a989433a8_0_373:notes"/>
          <p:cNvSpPr txBox="1"/>
          <p:nvPr>
            <p:ph idx="1" type="body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00" lIns="93025" spcFirstLastPara="1" rIns="93025" wrap="square" tIns="465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6" name="Google Shape;206;g8a989433a8_0_373:notes"/>
          <p:cNvSpPr/>
          <p:nvPr>
            <p:ph idx="2" type="sldImg"/>
          </p:nvPr>
        </p:nvSpPr>
        <p:spPr>
          <a:xfrm>
            <a:off x="4064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8a989433a8_0_377:notes"/>
          <p:cNvSpPr txBox="1"/>
          <p:nvPr>
            <p:ph idx="1" type="body"/>
          </p:nvPr>
        </p:nvSpPr>
        <p:spPr>
          <a:xfrm>
            <a:off x="701040" y="4415791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00" lIns="93025" spcFirstLastPara="1" rIns="93025" wrap="square" tIns="465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3" name="Google Shape;213;g8a989433a8_0_377:notes"/>
          <p:cNvSpPr/>
          <p:nvPr>
            <p:ph idx="2" type="sldImg"/>
          </p:nvPr>
        </p:nvSpPr>
        <p:spPr>
          <a:xfrm>
            <a:off x="406400" y="696913"/>
            <a:ext cx="61977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4"/>
          <p:cNvSpPr txBox="1"/>
          <p:nvPr>
            <p:ph type="title"/>
          </p:nvPr>
        </p:nvSpPr>
        <p:spPr>
          <a:xfrm>
            <a:off x="685800" y="2171700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4"/>
              </a:buClr>
              <a:buSzPts val="4000"/>
              <a:buFont typeface="Georgia"/>
              <a:buNone/>
              <a:defRPr b="1" i="0" sz="4000" u="none" cap="none" strike="noStrike">
                <a:solidFill>
                  <a:srgbClr val="953734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0" name="Google Shape;20;p14"/>
          <p:cNvSpPr txBox="1"/>
          <p:nvPr>
            <p:ph idx="1" type="body"/>
          </p:nvPr>
        </p:nvSpPr>
        <p:spPr>
          <a:xfrm>
            <a:off x="685800" y="2971800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14"/>
          <p:cNvSpPr txBox="1"/>
          <p:nvPr>
            <p:ph idx="10" type="dt"/>
          </p:nvPr>
        </p:nvSpPr>
        <p:spPr>
          <a:xfrm>
            <a:off x="3810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14"/>
          <p:cNvSpPr txBox="1"/>
          <p:nvPr>
            <p:ph idx="11" type="ftr"/>
          </p:nvPr>
        </p:nvSpPr>
        <p:spPr>
          <a:xfrm>
            <a:off x="3124200" y="481250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14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5"/>
          <p:cNvSpPr txBox="1"/>
          <p:nvPr>
            <p:ph type="title"/>
          </p:nvPr>
        </p:nvSpPr>
        <p:spPr>
          <a:xfrm rot="5400000">
            <a:off x="5463750" y="1371629"/>
            <a:ext cx="43887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4"/>
              </a:buClr>
              <a:buSzPts val="3600"/>
              <a:buFont typeface="Georgia"/>
              <a:buNone/>
              <a:defRPr b="0" i="0" sz="3600" u="none" cap="none" strike="noStrike">
                <a:solidFill>
                  <a:srgbClr val="953734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8" name="Google Shape;78;p25"/>
          <p:cNvSpPr txBox="1"/>
          <p:nvPr>
            <p:ph idx="1" type="body"/>
          </p:nvPr>
        </p:nvSpPr>
        <p:spPr>
          <a:xfrm rot="5400000">
            <a:off x="1272750" y="-609571"/>
            <a:ext cx="43887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3352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53734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Google Shape;79;p25"/>
          <p:cNvSpPr txBox="1"/>
          <p:nvPr>
            <p:ph idx="10" type="dt"/>
          </p:nvPr>
        </p:nvSpPr>
        <p:spPr>
          <a:xfrm>
            <a:off x="3810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Google Shape;80;p25"/>
          <p:cNvSpPr txBox="1"/>
          <p:nvPr>
            <p:ph idx="11" type="ftr"/>
          </p:nvPr>
        </p:nvSpPr>
        <p:spPr>
          <a:xfrm>
            <a:off x="3124200" y="481250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25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8a989433a8_0_289"/>
          <p:cNvSpPr txBox="1"/>
          <p:nvPr>
            <p:ph type="title"/>
          </p:nvPr>
        </p:nvSpPr>
        <p:spPr>
          <a:xfrm>
            <a:off x="685800" y="2171700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4"/>
              </a:buClr>
              <a:buSzPts val="4000"/>
              <a:buFont typeface="Georgia"/>
              <a:buNone/>
              <a:defRPr b="1" i="0" sz="4000" u="none" cap="none" strike="noStrike">
                <a:solidFill>
                  <a:srgbClr val="953734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3" name="Google Shape;93;g8a989433a8_0_289"/>
          <p:cNvSpPr txBox="1"/>
          <p:nvPr>
            <p:ph idx="1" type="body"/>
          </p:nvPr>
        </p:nvSpPr>
        <p:spPr>
          <a:xfrm>
            <a:off x="685800" y="2971800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4" name="Google Shape;94;g8a989433a8_0_289"/>
          <p:cNvSpPr txBox="1"/>
          <p:nvPr>
            <p:ph idx="10" type="dt"/>
          </p:nvPr>
        </p:nvSpPr>
        <p:spPr>
          <a:xfrm>
            <a:off x="3810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5" name="Google Shape;95;g8a989433a8_0_289"/>
          <p:cNvSpPr txBox="1"/>
          <p:nvPr>
            <p:ph idx="11" type="ftr"/>
          </p:nvPr>
        </p:nvSpPr>
        <p:spPr>
          <a:xfrm>
            <a:off x="3124200" y="481250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6" name="Google Shape;96;g8a989433a8_0_289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8a989433a8_0_295"/>
          <p:cNvSpPr txBox="1"/>
          <p:nvPr>
            <p:ph type="title"/>
          </p:nvPr>
        </p:nvSpPr>
        <p:spPr>
          <a:xfrm>
            <a:off x="457200" y="40005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4"/>
              </a:buClr>
              <a:buSzPts val="3600"/>
              <a:buFont typeface="Georgia"/>
              <a:buNone/>
              <a:defRPr b="0" i="0" sz="3600" u="none" cap="none" strike="noStrike">
                <a:solidFill>
                  <a:srgbClr val="953734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9" name="Google Shape;99;g8a989433a8_0_295"/>
          <p:cNvSpPr txBox="1"/>
          <p:nvPr>
            <p:ph idx="1" type="body"/>
          </p:nvPr>
        </p:nvSpPr>
        <p:spPr>
          <a:xfrm>
            <a:off x="457200" y="857250"/>
            <a:ext cx="8229600" cy="39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9335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3352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53734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0" name="Google Shape;100;g8a989433a8_0_295"/>
          <p:cNvSpPr txBox="1"/>
          <p:nvPr>
            <p:ph idx="10" type="dt"/>
          </p:nvPr>
        </p:nvSpPr>
        <p:spPr>
          <a:xfrm>
            <a:off x="3810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1" name="Google Shape;101;g8a989433a8_0_295"/>
          <p:cNvSpPr txBox="1"/>
          <p:nvPr>
            <p:ph idx="11" type="ftr"/>
          </p:nvPr>
        </p:nvSpPr>
        <p:spPr>
          <a:xfrm>
            <a:off x="3124200" y="481250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2" name="Google Shape;102;g8a989433a8_0_295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03" name="Google Shape;103;g8a989433a8_0_29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64900" y="3608"/>
            <a:ext cx="1371600" cy="396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8a989433a8_0_302"/>
          <p:cNvSpPr txBox="1"/>
          <p:nvPr>
            <p:ph type="title"/>
          </p:nvPr>
        </p:nvSpPr>
        <p:spPr>
          <a:xfrm>
            <a:off x="457200" y="40005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4"/>
              </a:buClr>
              <a:buSzPts val="3600"/>
              <a:buFont typeface="Georgia"/>
              <a:buNone/>
              <a:defRPr b="0" i="0" sz="3600" u="none" cap="none" strike="noStrike">
                <a:solidFill>
                  <a:srgbClr val="953734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6" name="Google Shape;106;g8a989433a8_0_302"/>
          <p:cNvSpPr txBox="1"/>
          <p:nvPr>
            <p:ph idx="1" type="body"/>
          </p:nvPr>
        </p:nvSpPr>
        <p:spPr>
          <a:xfrm>
            <a:off x="457200" y="1200151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93352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53734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93352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93352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7" name="Google Shape;107;g8a989433a8_0_302"/>
          <p:cNvSpPr txBox="1"/>
          <p:nvPr>
            <p:ph idx="2" type="body"/>
          </p:nvPr>
        </p:nvSpPr>
        <p:spPr>
          <a:xfrm>
            <a:off x="4648200" y="1200151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93352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53734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93352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93352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8" name="Google Shape;108;g8a989433a8_0_302"/>
          <p:cNvSpPr txBox="1"/>
          <p:nvPr>
            <p:ph idx="10" type="dt"/>
          </p:nvPr>
        </p:nvSpPr>
        <p:spPr>
          <a:xfrm>
            <a:off x="3810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9" name="Google Shape;109;g8a989433a8_0_302"/>
          <p:cNvSpPr txBox="1"/>
          <p:nvPr>
            <p:ph idx="11" type="ftr"/>
          </p:nvPr>
        </p:nvSpPr>
        <p:spPr>
          <a:xfrm>
            <a:off x="3124200" y="481250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0" name="Google Shape;110;g8a989433a8_0_302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8a989433a8_0_309"/>
          <p:cNvSpPr txBox="1"/>
          <p:nvPr>
            <p:ph type="title"/>
          </p:nvPr>
        </p:nvSpPr>
        <p:spPr>
          <a:xfrm>
            <a:off x="457200" y="40005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4"/>
              </a:buClr>
              <a:buSzPts val="3600"/>
              <a:buFont typeface="Georgia"/>
              <a:buNone/>
              <a:defRPr b="0" i="0" sz="3600" u="none" cap="none" strike="noStrike">
                <a:solidFill>
                  <a:srgbClr val="953734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3" name="Google Shape;113;g8a989433a8_0_309"/>
          <p:cNvSpPr txBox="1"/>
          <p:nvPr>
            <p:ph idx="1" type="body"/>
          </p:nvPr>
        </p:nvSpPr>
        <p:spPr>
          <a:xfrm>
            <a:off x="457200" y="1151335"/>
            <a:ext cx="40401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3352"/>
              </a:buClr>
              <a:buSzPts val="2000"/>
              <a:buFont typeface="Arial"/>
              <a:buNone/>
              <a:defRPr b="1" i="0" sz="20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53734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4" name="Google Shape;114;g8a989433a8_0_309"/>
          <p:cNvSpPr txBox="1"/>
          <p:nvPr>
            <p:ph idx="2" type="body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3352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53734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5" name="Google Shape;115;g8a989433a8_0_309"/>
          <p:cNvSpPr txBox="1"/>
          <p:nvPr>
            <p:ph idx="3" type="body"/>
          </p:nvPr>
        </p:nvSpPr>
        <p:spPr>
          <a:xfrm>
            <a:off x="4645027" y="1151335"/>
            <a:ext cx="40419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3352"/>
              </a:buClr>
              <a:buSzPts val="2000"/>
              <a:buFont typeface="Arial"/>
              <a:buNone/>
              <a:defRPr b="1" i="0" sz="20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53734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6" name="Google Shape;116;g8a989433a8_0_309"/>
          <p:cNvSpPr txBox="1"/>
          <p:nvPr>
            <p:ph idx="4" type="body"/>
          </p:nvPr>
        </p:nvSpPr>
        <p:spPr>
          <a:xfrm>
            <a:off x="4645027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3352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53734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7" name="Google Shape;117;g8a989433a8_0_309"/>
          <p:cNvSpPr txBox="1"/>
          <p:nvPr>
            <p:ph idx="10" type="dt"/>
          </p:nvPr>
        </p:nvSpPr>
        <p:spPr>
          <a:xfrm>
            <a:off x="3810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8" name="Google Shape;118;g8a989433a8_0_309"/>
          <p:cNvSpPr txBox="1"/>
          <p:nvPr>
            <p:ph idx="11" type="ftr"/>
          </p:nvPr>
        </p:nvSpPr>
        <p:spPr>
          <a:xfrm>
            <a:off x="3124200" y="481250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9" name="Google Shape;119;g8a989433a8_0_309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8a989433a8_0_318"/>
          <p:cNvSpPr txBox="1"/>
          <p:nvPr>
            <p:ph type="title"/>
          </p:nvPr>
        </p:nvSpPr>
        <p:spPr>
          <a:xfrm>
            <a:off x="457200" y="40005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4"/>
              </a:buClr>
              <a:buSzPts val="3600"/>
              <a:buFont typeface="Georgia"/>
              <a:buNone/>
              <a:defRPr b="0" i="0" sz="3600" u="none" cap="none" strike="noStrike">
                <a:solidFill>
                  <a:srgbClr val="953734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2" name="Google Shape;122;g8a989433a8_0_318"/>
          <p:cNvSpPr txBox="1"/>
          <p:nvPr>
            <p:ph idx="10" type="dt"/>
          </p:nvPr>
        </p:nvSpPr>
        <p:spPr>
          <a:xfrm>
            <a:off x="3810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3" name="Google Shape;123;g8a989433a8_0_318"/>
          <p:cNvSpPr txBox="1"/>
          <p:nvPr>
            <p:ph idx="11" type="ftr"/>
          </p:nvPr>
        </p:nvSpPr>
        <p:spPr>
          <a:xfrm>
            <a:off x="3124200" y="481250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4" name="Google Shape;124;g8a989433a8_0_318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8a989433a8_0_323"/>
          <p:cNvSpPr txBox="1"/>
          <p:nvPr>
            <p:ph idx="10" type="dt"/>
          </p:nvPr>
        </p:nvSpPr>
        <p:spPr>
          <a:xfrm>
            <a:off x="3810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7" name="Google Shape;127;g8a989433a8_0_323"/>
          <p:cNvSpPr txBox="1"/>
          <p:nvPr>
            <p:ph idx="11" type="ftr"/>
          </p:nvPr>
        </p:nvSpPr>
        <p:spPr>
          <a:xfrm>
            <a:off x="3124200" y="481250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8" name="Google Shape;128;g8a989433a8_0_323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8a989433a8_0_327"/>
          <p:cNvSpPr txBox="1"/>
          <p:nvPr>
            <p:ph type="title"/>
          </p:nvPr>
        </p:nvSpPr>
        <p:spPr>
          <a:xfrm>
            <a:off x="457202" y="204787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4"/>
              </a:buClr>
              <a:buSzPts val="2000"/>
              <a:buFont typeface="Georgia"/>
              <a:buNone/>
              <a:defRPr b="1" i="0" sz="2000" u="none" cap="none" strike="noStrike">
                <a:solidFill>
                  <a:srgbClr val="953734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1" name="Google Shape;131;g8a989433a8_0_327"/>
          <p:cNvSpPr txBox="1"/>
          <p:nvPr>
            <p:ph idx="1" type="body"/>
          </p:nvPr>
        </p:nvSpPr>
        <p:spPr>
          <a:xfrm>
            <a:off x="3575050" y="204789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293352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53734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3352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3352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2" name="Google Shape;132;g8a989433a8_0_327"/>
          <p:cNvSpPr txBox="1"/>
          <p:nvPr>
            <p:ph idx="2" type="body"/>
          </p:nvPr>
        </p:nvSpPr>
        <p:spPr>
          <a:xfrm>
            <a:off x="457202" y="1076326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293352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953734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293352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293352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3" name="Google Shape;133;g8a989433a8_0_327"/>
          <p:cNvSpPr txBox="1"/>
          <p:nvPr>
            <p:ph idx="10" type="dt"/>
          </p:nvPr>
        </p:nvSpPr>
        <p:spPr>
          <a:xfrm>
            <a:off x="3810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4" name="Google Shape;134;g8a989433a8_0_327"/>
          <p:cNvSpPr txBox="1"/>
          <p:nvPr>
            <p:ph idx="11" type="ftr"/>
          </p:nvPr>
        </p:nvSpPr>
        <p:spPr>
          <a:xfrm>
            <a:off x="3124200" y="481250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5" name="Google Shape;135;g8a989433a8_0_327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8a989433a8_0_334"/>
          <p:cNvSpPr txBox="1"/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4"/>
              </a:buClr>
              <a:buSzPts val="2000"/>
              <a:buFont typeface="Georgia"/>
              <a:buNone/>
              <a:defRPr b="1" i="0" sz="2000" u="none" cap="none" strike="noStrike">
                <a:solidFill>
                  <a:srgbClr val="953734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8" name="Google Shape;138;g8a989433a8_0_334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29335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53734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335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335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9" name="Google Shape;139;g8a989433a8_0_334"/>
          <p:cNvSpPr txBox="1"/>
          <p:nvPr>
            <p:ph idx="1" type="body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293352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953734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293352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293352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0" name="Google Shape;140;g8a989433a8_0_334"/>
          <p:cNvSpPr txBox="1"/>
          <p:nvPr>
            <p:ph idx="10" type="dt"/>
          </p:nvPr>
        </p:nvSpPr>
        <p:spPr>
          <a:xfrm>
            <a:off x="3810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1" name="Google Shape;141;g8a989433a8_0_334"/>
          <p:cNvSpPr txBox="1"/>
          <p:nvPr>
            <p:ph idx="11" type="ftr"/>
          </p:nvPr>
        </p:nvSpPr>
        <p:spPr>
          <a:xfrm>
            <a:off x="3124200" y="481250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2" name="Google Shape;142;g8a989433a8_0_334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8a989433a8_0_341"/>
          <p:cNvSpPr txBox="1"/>
          <p:nvPr>
            <p:ph type="title"/>
          </p:nvPr>
        </p:nvSpPr>
        <p:spPr>
          <a:xfrm>
            <a:off x="457200" y="40005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4"/>
              </a:buClr>
              <a:buSzPts val="3600"/>
              <a:buFont typeface="Georgia"/>
              <a:buNone/>
              <a:defRPr b="0" i="0" sz="3600" u="none" cap="none" strike="noStrike">
                <a:solidFill>
                  <a:srgbClr val="953734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45" name="Google Shape;145;g8a989433a8_0_341"/>
          <p:cNvSpPr txBox="1"/>
          <p:nvPr>
            <p:ph idx="1" type="body"/>
          </p:nvPr>
        </p:nvSpPr>
        <p:spPr>
          <a:xfrm rot="5400000">
            <a:off x="2600400" y="-1285950"/>
            <a:ext cx="39432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3352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53734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6" name="Google Shape;146;g8a989433a8_0_341"/>
          <p:cNvSpPr txBox="1"/>
          <p:nvPr>
            <p:ph idx="10" type="dt"/>
          </p:nvPr>
        </p:nvSpPr>
        <p:spPr>
          <a:xfrm>
            <a:off x="3810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7" name="Google Shape;147;g8a989433a8_0_341"/>
          <p:cNvSpPr txBox="1"/>
          <p:nvPr>
            <p:ph idx="11" type="ftr"/>
          </p:nvPr>
        </p:nvSpPr>
        <p:spPr>
          <a:xfrm>
            <a:off x="3124200" y="481250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8" name="Google Shape;148;g8a989433a8_0_341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5"/>
          <p:cNvSpPr txBox="1"/>
          <p:nvPr>
            <p:ph type="title"/>
          </p:nvPr>
        </p:nvSpPr>
        <p:spPr>
          <a:xfrm>
            <a:off x="457200" y="40005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4"/>
              </a:buClr>
              <a:buSzPts val="3600"/>
              <a:buFont typeface="Georgia"/>
              <a:buNone/>
              <a:defRPr b="0" i="0" sz="3600" u="none" cap="none" strike="noStrike">
                <a:solidFill>
                  <a:srgbClr val="953734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Google Shape;26;p15"/>
          <p:cNvSpPr txBox="1"/>
          <p:nvPr>
            <p:ph idx="1" type="body"/>
          </p:nvPr>
        </p:nvSpPr>
        <p:spPr>
          <a:xfrm>
            <a:off x="457200" y="857250"/>
            <a:ext cx="8229600" cy="39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9335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3352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53734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15"/>
          <p:cNvSpPr txBox="1"/>
          <p:nvPr>
            <p:ph idx="10" type="dt"/>
          </p:nvPr>
        </p:nvSpPr>
        <p:spPr>
          <a:xfrm>
            <a:off x="3810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15"/>
          <p:cNvSpPr txBox="1"/>
          <p:nvPr>
            <p:ph idx="11" type="ftr"/>
          </p:nvPr>
        </p:nvSpPr>
        <p:spPr>
          <a:xfrm>
            <a:off x="3124200" y="481250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15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0" name="Google Shape;30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295102" y="-4396"/>
            <a:ext cx="1386674" cy="4044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8a989433a8_0_347"/>
          <p:cNvSpPr txBox="1"/>
          <p:nvPr>
            <p:ph type="title"/>
          </p:nvPr>
        </p:nvSpPr>
        <p:spPr>
          <a:xfrm rot="5400000">
            <a:off x="5463750" y="1371629"/>
            <a:ext cx="43887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4"/>
              </a:buClr>
              <a:buSzPts val="3600"/>
              <a:buFont typeface="Georgia"/>
              <a:buNone/>
              <a:defRPr b="0" i="0" sz="3600" u="none" cap="none" strike="noStrike">
                <a:solidFill>
                  <a:srgbClr val="953734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51" name="Google Shape;151;g8a989433a8_0_347"/>
          <p:cNvSpPr txBox="1"/>
          <p:nvPr>
            <p:ph idx="1" type="body"/>
          </p:nvPr>
        </p:nvSpPr>
        <p:spPr>
          <a:xfrm rot="5400000">
            <a:off x="1272750" y="-609571"/>
            <a:ext cx="43887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3352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53734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2" name="Google Shape;152;g8a989433a8_0_347"/>
          <p:cNvSpPr txBox="1"/>
          <p:nvPr>
            <p:ph idx="10" type="dt"/>
          </p:nvPr>
        </p:nvSpPr>
        <p:spPr>
          <a:xfrm>
            <a:off x="3810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3" name="Google Shape;153;g8a989433a8_0_347"/>
          <p:cNvSpPr txBox="1"/>
          <p:nvPr>
            <p:ph idx="11" type="ftr"/>
          </p:nvPr>
        </p:nvSpPr>
        <p:spPr>
          <a:xfrm>
            <a:off x="3124200" y="481250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4" name="Google Shape;154;g8a989433a8_0_347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8"/>
          <p:cNvSpPr txBox="1"/>
          <p:nvPr>
            <p:ph type="title"/>
          </p:nvPr>
        </p:nvSpPr>
        <p:spPr>
          <a:xfrm>
            <a:off x="457200" y="40005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4"/>
              </a:buClr>
              <a:buSzPts val="3600"/>
              <a:buFont typeface="Georgia"/>
              <a:buNone/>
              <a:defRPr b="0" i="0" sz="3600" u="none" cap="none" strike="noStrike">
                <a:solidFill>
                  <a:srgbClr val="953734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3" name="Google Shape;33;p18"/>
          <p:cNvSpPr txBox="1"/>
          <p:nvPr>
            <p:ph idx="1" type="body"/>
          </p:nvPr>
        </p:nvSpPr>
        <p:spPr>
          <a:xfrm>
            <a:off x="457200" y="1200151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93352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53734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93352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93352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18"/>
          <p:cNvSpPr txBox="1"/>
          <p:nvPr>
            <p:ph idx="2" type="body"/>
          </p:nvPr>
        </p:nvSpPr>
        <p:spPr>
          <a:xfrm>
            <a:off x="4648200" y="1200151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93352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53734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93352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93352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18"/>
          <p:cNvSpPr txBox="1"/>
          <p:nvPr>
            <p:ph idx="10" type="dt"/>
          </p:nvPr>
        </p:nvSpPr>
        <p:spPr>
          <a:xfrm>
            <a:off x="3810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18"/>
          <p:cNvSpPr txBox="1"/>
          <p:nvPr>
            <p:ph idx="11" type="ftr"/>
          </p:nvPr>
        </p:nvSpPr>
        <p:spPr>
          <a:xfrm>
            <a:off x="3124200" y="481250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18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9"/>
          <p:cNvSpPr txBox="1"/>
          <p:nvPr>
            <p:ph type="title"/>
          </p:nvPr>
        </p:nvSpPr>
        <p:spPr>
          <a:xfrm>
            <a:off x="457200" y="40005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4"/>
              </a:buClr>
              <a:buSzPts val="3600"/>
              <a:buFont typeface="Georgia"/>
              <a:buNone/>
              <a:defRPr b="0" i="0" sz="3600" u="none" cap="none" strike="noStrike">
                <a:solidFill>
                  <a:srgbClr val="953734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0" name="Google Shape;40;p19"/>
          <p:cNvSpPr txBox="1"/>
          <p:nvPr>
            <p:ph idx="1" type="body"/>
          </p:nvPr>
        </p:nvSpPr>
        <p:spPr>
          <a:xfrm>
            <a:off x="457200" y="1151335"/>
            <a:ext cx="40401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3352"/>
              </a:buClr>
              <a:buSzPts val="2000"/>
              <a:buFont typeface="Arial"/>
              <a:buNone/>
              <a:defRPr b="1" i="0" sz="20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53734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19"/>
          <p:cNvSpPr txBox="1"/>
          <p:nvPr>
            <p:ph idx="2" type="body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3352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53734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19"/>
          <p:cNvSpPr txBox="1"/>
          <p:nvPr>
            <p:ph idx="3" type="body"/>
          </p:nvPr>
        </p:nvSpPr>
        <p:spPr>
          <a:xfrm>
            <a:off x="4645027" y="1151335"/>
            <a:ext cx="40419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3352"/>
              </a:buClr>
              <a:buSzPts val="2000"/>
              <a:buFont typeface="Arial"/>
              <a:buNone/>
              <a:defRPr b="1" i="0" sz="20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53734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19"/>
          <p:cNvSpPr txBox="1"/>
          <p:nvPr>
            <p:ph idx="4" type="body"/>
          </p:nvPr>
        </p:nvSpPr>
        <p:spPr>
          <a:xfrm>
            <a:off x="4645027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3352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53734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19"/>
          <p:cNvSpPr txBox="1"/>
          <p:nvPr>
            <p:ph idx="10" type="dt"/>
          </p:nvPr>
        </p:nvSpPr>
        <p:spPr>
          <a:xfrm>
            <a:off x="3810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19"/>
          <p:cNvSpPr txBox="1"/>
          <p:nvPr>
            <p:ph idx="11" type="ftr"/>
          </p:nvPr>
        </p:nvSpPr>
        <p:spPr>
          <a:xfrm>
            <a:off x="3124200" y="481250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19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0"/>
          <p:cNvSpPr txBox="1"/>
          <p:nvPr>
            <p:ph type="title"/>
          </p:nvPr>
        </p:nvSpPr>
        <p:spPr>
          <a:xfrm>
            <a:off x="457200" y="40005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4"/>
              </a:buClr>
              <a:buSzPts val="3600"/>
              <a:buFont typeface="Georgia"/>
              <a:buNone/>
              <a:defRPr b="0" i="0" sz="3600" u="none" cap="none" strike="noStrike">
                <a:solidFill>
                  <a:srgbClr val="953734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9" name="Google Shape;49;p20"/>
          <p:cNvSpPr txBox="1"/>
          <p:nvPr>
            <p:ph idx="10" type="dt"/>
          </p:nvPr>
        </p:nvSpPr>
        <p:spPr>
          <a:xfrm>
            <a:off x="3810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20"/>
          <p:cNvSpPr txBox="1"/>
          <p:nvPr>
            <p:ph idx="11" type="ftr"/>
          </p:nvPr>
        </p:nvSpPr>
        <p:spPr>
          <a:xfrm>
            <a:off x="3124200" y="481250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20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1"/>
          <p:cNvSpPr txBox="1"/>
          <p:nvPr>
            <p:ph idx="10" type="dt"/>
          </p:nvPr>
        </p:nvSpPr>
        <p:spPr>
          <a:xfrm>
            <a:off x="3810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Google Shape;54;p21"/>
          <p:cNvSpPr txBox="1"/>
          <p:nvPr>
            <p:ph idx="11" type="ftr"/>
          </p:nvPr>
        </p:nvSpPr>
        <p:spPr>
          <a:xfrm>
            <a:off x="3124200" y="481250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21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2"/>
          <p:cNvSpPr txBox="1"/>
          <p:nvPr>
            <p:ph type="title"/>
          </p:nvPr>
        </p:nvSpPr>
        <p:spPr>
          <a:xfrm>
            <a:off x="457202" y="204787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4"/>
              </a:buClr>
              <a:buSzPts val="2000"/>
              <a:buFont typeface="Georgia"/>
              <a:buNone/>
              <a:defRPr b="1" i="0" sz="2000" u="none" cap="none" strike="noStrike">
                <a:solidFill>
                  <a:srgbClr val="953734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8" name="Google Shape;58;p22"/>
          <p:cNvSpPr txBox="1"/>
          <p:nvPr>
            <p:ph idx="1" type="body"/>
          </p:nvPr>
        </p:nvSpPr>
        <p:spPr>
          <a:xfrm>
            <a:off x="3575050" y="204789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293352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53734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3352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3352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Google Shape;59;p22"/>
          <p:cNvSpPr txBox="1"/>
          <p:nvPr>
            <p:ph idx="2" type="body"/>
          </p:nvPr>
        </p:nvSpPr>
        <p:spPr>
          <a:xfrm>
            <a:off x="457202" y="1076326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293352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953734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293352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293352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22"/>
          <p:cNvSpPr txBox="1"/>
          <p:nvPr>
            <p:ph idx="10" type="dt"/>
          </p:nvPr>
        </p:nvSpPr>
        <p:spPr>
          <a:xfrm>
            <a:off x="3810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22"/>
          <p:cNvSpPr txBox="1"/>
          <p:nvPr>
            <p:ph idx="11" type="ftr"/>
          </p:nvPr>
        </p:nvSpPr>
        <p:spPr>
          <a:xfrm>
            <a:off x="3124200" y="481250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22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3"/>
          <p:cNvSpPr txBox="1"/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4"/>
              </a:buClr>
              <a:buSzPts val="2000"/>
              <a:buFont typeface="Georgia"/>
              <a:buNone/>
              <a:defRPr b="1" i="0" sz="2000" u="none" cap="none" strike="noStrike">
                <a:solidFill>
                  <a:srgbClr val="953734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5" name="Google Shape;65;p23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29335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53734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335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335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23"/>
          <p:cNvSpPr txBox="1"/>
          <p:nvPr>
            <p:ph idx="1" type="body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293352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953734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293352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293352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23"/>
          <p:cNvSpPr txBox="1"/>
          <p:nvPr>
            <p:ph idx="10" type="dt"/>
          </p:nvPr>
        </p:nvSpPr>
        <p:spPr>
          <a:xfrm>
            <a:off x="3810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23"/>
          <p:cNvSpPr txBox="1"/>
          <p:nvPr>
            <p:ph idx="11" type="ftr"/>
          </p:nvPr>
        </p:nvSpPr>
        <p:spPr>
          <a:xfrm>
            <a:off x="3124200" y="481250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23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4"/>
          <p:cNvSpPr txBox="1"/>
          <p:nvPr>
            <p:ph type="title"/>
          </p:nvPr>
        </p:nvSpPr>
        <p:spPr>
          <a:xfrm>
            <a:off x="457200" y="40005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4"/>
              </a:buClr>
              <a:buSzPts val="3600"/>
              <a:buFont typeface="Georgia"/>
              <a:buNone/>
              <a:defRPr b="0" i="0" sz="3600" u="none" cap="none" strike="noStrike">
                <a:solidFill>
                  <a:srgbClr val="953734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2" name="Google Shape;72;p24"/>
          <p:cNvSpPr txBox="1"/>
          <p:nvPr>
            <p:ph idx="1" type="body"/>
          </p:nvPr>
        </p:nvSpPr>
        <p:spPr>
          <a:xfrm rot="5400000">
            <a:off x="2600400" y="-1285950"/>
            <a:ext cx="39432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3352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53734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Google Shape;73;p24"/>
          <p:cNvSpPr txBox="1"/>
          <p:nvPr>
            <p:ph idx="10" type="dt"/>
          </p:nvPr>
        </p:nvSpPr>
        <p:spPr>
          <a:xfrm>
            <a:off x="3810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24"/>
          <p:cNvSpPr txBox="1"/>
          <p:nvPr>
            <p:ph idx="11" type="ftr"/>
          </p:nvPr>
        </p:nvSpPr>
        <p:spPr>
          <a:xfrm>
            <a:off x="3124200" y="481250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24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/>
          <p:nvPr>
            <p:ph type="title"/>
          </p:nvPr>
        </p:nvSpPr>
        <p:spPr>
          <a:xfrm>
            <a:off x="457200" y="40005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4"/>
              </a:buClr>
              <a:buSzPts val="3600"/>
              <a:buFont typeface="Georgia"/>
              <a:buNone/>
              <a:defRPr b="0" i="0" sz="3600" u="none" cap="none" strike="noStrike">
                <a:solidFill>
                  <a:srgbClr val="953734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3"/>
          <p:cNvSpPr txBox="1"/>
          <p:nvPr>
            <p:ph idx="1" type="body"/>
          </p:nvPr>
        </p:nvSpPr>
        <p:spPr>
          <a:xfrm>
            <a:off x="457200" y="857250"/>
            <a:ext cx="8229600" cy="39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3352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53734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3"/>
          <p:cNvSpPr txBox="1"/>
          <p:nvPr>
            <p:ph idx="10" type="dt"/>
          </p:nvPr>
        </p:nvSpPr>
        <p:spPr>
          <a:xfrm>
            <a:off x="3810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3"/>
          <p:cNvSpPr txBox="1"/>
          <p:nvPr>
            <p:ph idx="11" type="ftr"/>
          </p:nvPr>
        </p:nvSpPr>
        <p:spPr>
          <a:xfrm>
            <a:off x="3124200" y="481250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3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13"/>
          <p:cNvSpPr/>
          <p:nvPr/>
        </p:nvSpPr>
        <p:spPr>
          <a:xfrm>
            <a:off x="0" y="0"/>
            <a:ext cx="9144000" cy="399900"/>
          </a:xfrm>
          <a:prstGeom prst="rect">
            <a:avLst/>
          </a:prstGeom>
          <a:solidFill>
            <a:srgbClr val="29335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13"/>
          <p:cNvSpPr/>
          <p:nvPr/>
        </p:nvSpPr>
        <p:spPr>
          <a:xfrm>
            <a:off x="0" y="5057775"/>
            <a:ext cx="9151800" cy="85800"/>
          </a:xfrm>
          <a:prstGeom prst="rect">
            <a:avLst/>
          </a:prstGeom>
          <a:solidFill>
            <a:srgbClr val="29335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_white.png" id="17" name="Google Shape;17;p13"/>
          <p:cNvPicPr preferRelativeResize="0"/>
          <p:nvPr/>
        </p:nvPicPr>
        <p:blipFill rotWithShape="1">
          <a:blip r:embed="rId1">
            <a:alphaModFix/>
          </a:blip>
          <a:srcRect b="4812" l="0" r="0" t="2922"/>
          <a:stretch/>
        </p:blipFill>
        <p:spPr>
          <a:xfrm>
            <a:off x="2" y="1"/>
            <a:ext cx="1752598" cy="383493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8a989433a8_0_280"/>
          <p:cNvSpPr txBox="1"/>
          <p:nvPr>
            <p:ph type="title"/>
          </p:nvPr>
        </p:nvSpPr>
        <p:spPr>
          <a:xfrm>
            <a:off x="457200" y="40005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4"/>
              </a:buClr>
              <a:buSzPts val="3600"/>
              <a:buFont typeface="Georgia"/>
              <a:buNone/>
              <a:defRPr b="0" i="0" sz="3600" u="none" cap="none" strike="noStrike">
                <a:solidFill>
                  <a:srgbClr val="953734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4" name="Google Shape;84;g8a989433a8_0_280"/>
          <p:cNvSpPr txBox="1"/>
          <p:nvPr>
            <p:ph idx="1" type="body"/>
          </p:nvPr>
        </p:nvSpPr>
        <p:spPr>
          <a:xfrm>
            <a:off x="457200" y="857250"/>
            <a:ext cx="8229600" cy="39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3352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53734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293352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5" name="Google Shape;85;g8a989433a8_0_280"/>
          <p:cNvSpPr txBox="1"/>
          <p:nvPr>
            <p:ph idx="10" type="dt"/>
          </p:nvPr>
        </p:nvSpPr>
        <p:spPr>
          <a:xfrm>
            <a:off x="3810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Google Shape;86;g8a989433a8_0_280"/>
          <p:cNvSpPr txBox="1"/>
          <p:nvPr>
            <p:ph idx="11" type="ftr"/>
          </p:nvPr>
        </p:nvSpPr>
        <p:spPr>
          <a:xfrm>
            <a:off x="3124200" y="4812506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7" name="Google Shape;87;g8a989433a8_0_280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8" name="Google Shape;88;g8a989433a8_0_280"/>
          <p:cNvSpPr/>
          <p:nvPr/>
        </p:nvSpPr>
        <p:spPr>
          <a:xfrm>
            <a:off x="0" y="0"/>
            <a:ext cx="9144000" cy="399900"/>
          </a:xfrm>
          <a:prstGeom prst="rect">
            <a:avLst/>
          </a:prstGeom>
          <a:solidFill>
            <a:srgbClr val="29335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g8a989433a8_0_280"/>
          <p:cNvSpPr/>
          <p:nvPr/>
        </p:nvSpPr>
        <p:spPr>
          <a:xfrm>
            <a:off x="0" y="5057775"/>
            <a:ext cx="9151800" cy="85800"/>
          </a:xfrm>
          <a:prstGeom prst="rect">
            <a:avLst/>
          </a:prstGeom>
          <a:solidFill>
            <a:srgbClr val="29335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_white.png" id="90" name="Google Shape;90;g8a989433a8_0_280"/>
          <p:cNvPicPr preferRelativeResize="0"/>
          <p:nvPr/>
        </p:nvPicPr>
        <p:blipFill rotWithShape="1">
          <a:blip r:embed="rId1">
            <a:alphaModFix/>
          </a:blip>
          <a:srcRect b="4807" l="0" r="0" t="2924"/>
          <a:stretch/>
        </p:blipFill>
        <p:spPr>
          <a:xfrm>
            <a:off x="2" y="1"/>
            <a:ext cx="1752598" cy="383493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www.rc.fas.harvard.edu/resources/access-and-login/" TargetMode="External"/><Relationship Id="rId4" Type="http://schemas.openxmlformats.org/officeDocument/2006/relationships/hyperlink" Target="https://docs.rc.fas.harvard.edu/kb/running-jobs/" TargetMode="External"/><Relationship Id="rId5" Type="http://schemas.openxmlformats.org/officeDocument/2006/relationships/hyperlink" Target="https://docs.rc.fas.harvard.edu/kb/running-jobs/" TargetMode="External"/><Relationship Id="rId6" Type="http://schemas.openxmlformats.org/officeDocument/2006/relationships/hyperlink" Target="https://www.rc.fas.harvard.edu/resources/running-jobs/" TargetMode="External"/><Relationship Id="rId7" Type="http://schemas.openxmlformats.org/officeDocument/2006/relationships/hyperlink" Target="https://www.rc.fas.harvard.edu/resources/support/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8a989433a8_0_268"/>
          <p:cNvSpPr txBox="1"/>
          <p:nvPr>
            <p:ph type="title"/>
          </p:nvPr>
        </p:nvSpPr>
        <p:spPr>
          <a:xfrm>
            <a:off x="342900" y="2680856"/>
            <a:ext cx="8458200" cy="97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 sz="3600"/>
              <a:t>Data Movement</a:t>
            </a:r>
            <a:endParaRPr sz="3600"/>
          </a:p>
        </p:txBody>
      </p:sp>
      <p:sp>
        <p:nvSpPr>
          <p:cNvPr id="160" name="Google Shape;160;g8a989433a8_0_268"/>
          <p:cNvSpPr txBox="1"/>
          <p:nvPr/>
        </p:nvSpPr>
        <p:spPr>
          <a:xfrm>
            <a:off x="4800600" y="4000500"/>
            <a:ext cx="3962400" cy="78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g8a989433a8_0_26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58871" y="1849584"/>
            <a:ext cx="2103120" cy="607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8a989433a8_0_381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2201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g8a989433a8_0_381"/>
          <p:cNvSpPr txBox="1"/>
          <p:nvPr>
            <p:ph idx="1" type="body"/>
          </p:nvPr>
        </p:nvSpPr>
        <p:spPr>
          <a:xfrm>
            <a:off x="457200" y="3449300"/>
            <a:ext cx="8229600" cy="15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3352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rPr>
              <a:t>RC Staff are here to help you and your colleagues effectively and efficiently use </a:t>
            </a:r>
            <a:r>
              <a:rPr lang="en-US" sz="1400"/>
              <a:t>Cannon</a:t>
            </a:r>
            <a:r>
              <a:rPr b="0" i="0" lang="en-US" sz="14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rPr>
              <a:t> resources to expedite your research endeavors.</a:t>
            </a:r>
            <a:endParaRPr sz="1400"/>
          </a:p>
          <a:p>
            <a:pPr indent="-3175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93352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rPr>
              <a:t>Please acknowledge our efforts:</a:t>
            </a:r>
            <a:endParaRPr sz="1400"/>
          </a:p>
          <a:p>
            <a:pPr indent="-2603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–"/>
            </a:pPr>
            <a:r>
              <a:rPr b="0" i="0" lang="en-US" sz="1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"The computations in this paper were run on the </a:t>
            </a:r>
            <a:r>
              <a:rPr lang="en-US" sz="1400">
                <a:solidFill>
                  <a:schemeClr val="accent2"/>
                </a:solidFill>
              </a:rPr>
              <a:t>Cannon</a:t>
            </a:r>
            <a:r>
              <a:rPr b="0" i="0" lang="en-US" sz="1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cluster supported by the FAS Division of Science, Research Computing Group at Harvard University.”</a:t>
            </a:r>
            <a:endParaRPr b="0" i="0" sz="1400" u="none" cap="none" strike="noStrike">
              <a:solidFill>
                <a:srgbClr val="29335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03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93352"/>
              </a:buClr>
              <a:buSzPts val="1400"/>
              <a:buFont typeface="Arial"/>
              <a:buChar char="–"/>
            </a:pPr>
            <a:r>
              <a:rPr lang="en-US" sz="1400"/>
              <a:t>https://www.rc.fas.harvard.edu/about/attribution/</a:t>
            </a:r>
            <a:endParaRPr sz="1400"/>
          </a:p>
        </p:txBody>
      </p:sp>
      <p:pic>
        <p:nvPicPr>
          <p:cNvPr id="225" name="Google Shape;225;g8a989433a8_0_3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7607" y="398168"/>
            <a:ext cx="8191749" cy="307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8a989433a8_0_385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2201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g8a989433a8_0_385"/>
          <p:cNvSpPr txBox="1"/>
          <p:nvPr>
            <p:ph type="title"/>
          </p:nvPr>
        </p:nvSpPr>
        <p:spPr>
          <a:xfrm>
            <a:off x="457200" y="400050"/>
            <a:ext cx="8534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b="1" lang="en-US" sz="3000">
                <a:latin typeface="Montserrat"/>
                <a:ea typeface="Montserrat"/>
                <a:cs typeface="Montserrat"/>
                <a:sym typeface="Montserrat"/>
              </a:rPr>
              <a:t>Documentation: docs.rc.fas.harvard.edu </a:t>
            </a:r>
            <a:endParaRPr b="1" sz="3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32" name="Google Shape;232;g8a989433a8_0_385"/>
          <p:cNvSpPr txBox="1"/>
          <p:nvPr>
            <p:ph idx="1" type="body"/>
          </p:nvPr>
        </p:nvSpPr>
        <p:spPr>
          <a:xfrm>
            <a:off x="457200" y="780975"/>
            <a:ext cx="8229600" cy="41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000">
                <a:solidFill>
                  <a:schemeClr val="dk1"/>
                </a:solidFill>
              </a:rPr>
              <a:t>Here you will find all our </a:t>
            </a:r>
            <a:r>
              <a:rPr lang="en-US" sz="2000">
                <a:solidFill>
                  <a:schemeClr val="dk1"/>
                </a:solidFill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user documentation.</a:t>
            </a:r>
            <a:r>
              <a:rPr lang="en-US" sz="2000">
                <a:solidFill>
                  <a:schemeClr val="dk1"/>
                </a:solidFill>
              </a:rPr>
              <a:t> 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000">
                <a:solidFill>
                  <a:schemeClr val="dk1"/>
                </a:solidFill>
              </a:rPr>
              <a:t>Of particular interest:</a:t>
            </a:r>
            <a:endParaRPr sz="2000">
              <a:solidFill>
                <a:schemeClr val="dk1"/>
              </a:solidFill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-US" sz="1200">
                <a:solidFill>
                  <a:schemeClr val="dk1"/>
                </a:solidFill>
              </a:rPr>
              <a:t>Access and Login :  </a:t>
            </a:r>
            <a:br>
              <a:rPr lang="en-US" sz="1200">
                <a:solidFill>
                  <a:schemeClr val="dk1"/>
                </a:solidFill>
              </a:rPr>
            </a:br>
            <a:r>
              <a:rPr lang="en-US" sz="1200">
                <a:solidFill>
                  <a:schemeClr val="dk1"/>
                </a:solidFill>
              </a:rPr>
              <a:t>https://docs.rc.fas.harvard.edu/kb/access-and-login/</a:t>
            </a:r>
            <a:endParaRPr sz="1200" u="sng">
              <a:solidFill>
                <a:schemeClr val="hlink"/>
              </a:solidFill>
              <a:hlinkClick r:id="rId3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•"/>
            </a:pPr>
            <a:r>
              <a:rPr lang="en-US" sz="1200">
                <a:solidFill>
                  <a:schemeClr val="dk1"/>
                </a:solidFill>
              </a:rPr>
              <a:t>Running Jobs :</a:t>
            </a:r>
            <a:r>
              <a:rPr lang="en-US" sz="1200" u="sng">
                <a:solidFill>
                  <a:schemeClr val="hlink"/>
                </a:solidFill>
                <a:hlinkClick r:id="rId4"/>
              </a:rPr>
              <a:t> </a:t>
            </a:r>
            <a:br>
              <a:rPr lang="en-US" sz="1200" u="sng">
                <a:solidFill>
                  <a:schemeClr val="hlink"/>
                </a:solidFill>
                <a:hlinkClick r:id="rId5"/>
              </a:rPr>
            </a:br>
            <a:r>
              <a:rPr lang="en-US" sz="1200"/>
              <a:t>https://docs.rc.fas.harvard.edu/resources/running-jobs/</a:t>
            </a:r>
            <a:endParaRPr sz="1200" u="sng">
              <a:solidFill>
                <a:schemeClr val="hlink"/>
              </a:solidFill>
              <a:hlinkClick r:id="rId6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US" sz="1200">
                <a:solidFill>
                  <a:schemeClr val="dk1"/>
                </a:solidFill>
              </a:rPr>
              <a:t>Software modules available :</a:t>
            </a:r>
            <a:br>
              <a:rPr lang="en-US" sz="1200">
                <a:solidFill>
                  <a:schemeClr val="dk1"/>
                </a:solidFill>
              </a:rPr>
            </a:br>
            <a:r>
              <a:rPr lang="en-US" sz="1200">
                <a:solidFill>
                  <a:schemeClr val="dk1"/>
                </a:solidFill>
              </a:rPr>
              <a:t>https://portal.rc.fas.harvard.edu/apps/modules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US" sz="1200">
                <a:solidFill>
                  <a:schemeClr val="dk1"/>
                </a:solidFill>
              </a:rPr>
              <a:t>Cannon Storage:</a:t>
            </a:r>
            <a:br>
              <a:rPr lang="en-US" sz="1200">
                <a:solidFill>
                  <a:schemeClr val="dk1"/>
                </a:solidFill>
              </a:rPr>
            </a:br>
            <a:r>
              <a:rPr lang="en-US" sz="1200">
                <a:solidFill>
                  <a:schemeClr val="dk1"/>
                </a:solidFill>
              </a:rPr>
              <a:t>https://docs.rc.fas.harvard.edu/kb/cluster-storage/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US" sz="1200">
                <a:solidFill>
                  <a:schemeClr val="dk1"/>
                </a:solidFill>
              </a:rPr>
              <a:t>Interactive Computing Portal</a:t>
            </a:r>
            <a:br>
              <a:rPr lang="en-US" sz="1200">
                <a:solidFill>
                  <a:schemeClr val="dk1"/>
                </a:solidFill>
              </a:rPr>
            </a:br>
            <a:r>
              <a:rPr lang="en-US" sz="1200">
                <a:solidFill>
                  <a:schemeClr val="dk1"/>
                </a:solidFill>
              </a:rPr>
              <a:t>https://docs.rc.fas.harvard.edu/kb/virtual-desktop/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US" sz="1200">
                <a:solidFill>
                  <a:schemeClr val="dk1"/>
                </a:solidFill>
              </a:rPr>
              <a:t>Singularity Containers:    </a:t>
            </a:r>
            <a:endParaRPr sz="12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1200">
                <a:solidFill>
                  <a:schemeClr val="dk1"/>
                </a:solidFill>
              </a:rPr>
              <a:t>https://docs.rc.fas.harvard.edu/kb/singularity-on-the-cluster/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US" sz="1200">
                <a:solidFill>
                  <a:schemeClr val="dk1"/>
                </a:solidFill>
              </a:rPr>
              <a:t>gpu computing</a:t>
            </a:r>
            <a:br>
              <a:rPr lang="en-US" sz="1200">
                <a:solidFill>
                  <a:schemeClr val="dk1"/>
                </a:solidFill>
              </a:rPr>
            </a:br>
            <a:r>
              <a:rPr lang="en-US" sz="1200">
                <a:solidFill>
                  <a:schemeClr val="dk1"/>
                </a:solidFill>
              </a:rPr>
              <a:t>https://docs.rc.fas.harvard.edu/kb/gpgpu-computing-on-the-cluster/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</a:pPr>
            <a:r>
              <a:rPr lang="en-US" sz="1200">
                <a:solidFill>
                  <a:schemeClr val="dk1"/>
                </a:solidFill>
              </a:rPr>
              <a:t>How to get help :</a:t>
            </a:r>
            <a:endParaRPr sz="12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1200">
                <a:solidFill>
                  <a:schemeClr val="dk1"/>
                </a:solidFill>
              </a:rPr>
              <a:t>https://docs.rc.fas.harvard.edu/kb/support/</a:t>
            </a:r>
            <a:endParaRPr sz="1200" u="sng">
              <a:solidFill>
                <a:schemeClr val="hlink"/>
              </a:solidFill>
              <a:hlinkClick r:id="rId7"/>
            </a:endParaRPr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8a989433a8_0_389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2201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8a989433a8_0_274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2201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g8a989433a8_0_274"/>
          <p:cNvSpPr txBox="1"/>
          <p:nvPr>
            <p:ph type="title"/>
          </p:nvPr>
        </p:nvSpPr>
        <p:spPr>
          <a:xfrm>
            <a:off x="457200" y="40005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4"/>
              </a:buClr>
              <a:buSzPts val="3240"/>
              <a:buFont typeface="Georgia"/>
              <a:buNone/>
            </a:pPr>
            <a:r>
              <a:rPr lang="en-US" sz="3240"/>
              <a:t>Data Movement Considerations</a:t>
            </a:r>
            <a:endParaRPr/>
          </a:p>
        </p:txBody>
      </p:sp>
      <p:sp>
        <p:nvSpPr>
          <p:cNvPr id="168" name="Google Shape;168;g8a989433a8_0_274"/>
          <p:cNvSpPr txBox="1"/>
          <p:nvPr>
            <p:ph idx="1" type="body"/>
          </p:nvPr>
        </p:nvSpPr>
        <p:spPr>
          <a:xfrm>
            <a:off x="381000" y="1085850"/>
            <a:ext cx="8229600" cy="39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Source &amp; Destination</a:t>
            </a:r>
            <a:endParaRPr sz="1800"/>
          </a:p>
          <a:p>
            <a:pPr indent="-3429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</a:pPr>
            <a:r>
              <a:rPr lang="en-US" sz="1800"/>
              <a:t>Where the data currently is and where you’re trying to move it</a:t>
            </a:r>
            <a:endParaRPr sz="1800"/>
          </a:p>
          <a:p>
            <a:pPr indent="-3429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Network Path</a:t>
            </a:r>
            <a:endParaRPr sz="1800"/>
          </a:p>
          <a:p>
            <a:pPr indent="-3429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</a:pPr>
            <a:r>
              <a:rPr lang="en-US" sz="1800"/>
              <a:t>The best route from the source to the destination</a:t>
            </a:r>
            <a:endParaRPr sz="1800"/>
          </a:p>
          <a:p>
            <a:pPr indent="-3429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Transfer Nodes</a:t>
            </a:r>
            <a:endParaRPr sz="1800"/>
          </a:p>
          <a:p>
            <a:pPr indent="-3429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</a:pPr>
            <a:r>
              <a:rPr lang="en-US" sz="1800"/>
              <a:t>The systems that move the data for you</a:t>
            </a:r>
            <a:endParaRPr sz="1800"/>
          </a:p>
          <a:p>
            <a:pPr indent="-3429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Tools &amp; Protocols</a:t>
            </a:r>
            <a:endParaRPr sz="1800"/>
          </a:p>
          <a:p>
            <a:pPr indent="-3429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</a:pPr>
            <a:r>
              <a:rPr lang="en-US" sz="1800"/>
              <a:t>The software on those systems that manages the data movement</a:t>
            </a:r>
            <a:endParaRPr sz="1800"/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8a989433a8_0_355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2201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g8a989433a8_0_355"/>
          <p:cNvSpPr txBox="1"/>
          <p:nvPr>
            <p:ph type="title"/>
          </p:nvPr>
        </p:nvSpPr>
        <p:spPr>
          <a:xfrm>
            <a:off x="457200" y="40005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4"/>
              </a:buClr>
              <a:buSzPts val="3240"/>
              <a:buFont typeface="Georgia"/>
              <a:buNone/>
            </a:pPr>
            <a:r>
              <a:rPr lang="en-US" sz="3240"/>
              <a:t>Source &amp; Destination</a:t>
            </a:r>
            <a:endParaRPr/>
          </a:p>
        </p:txBody>
      </p:sp>
      <p:sp>
        <p:nvSpPr>
          <p:cNvPr id="175" name="Google Shape;175;g8a989433a8_0_355"/>
          <p:cNvSpPr txBox="1"/>
          <p:nvPr>
            <p:ph idx="1" type="body"/>
          </p:nvPr>
        </p:nvSpPr>
        <p:spPr>
          <a:xfrm>
            <a:off x="457200" y="1126200"/>
            <a:ext cx="8229600" cy="367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48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3352"/>
              </a:buClr>
              <a:buSzPts val="1800"/>
              <a:buFont typeface="Arial"/>
              <a:buChar char="•"/>
            </a:pPr>
            <a:r>
              <a:rPr lang="en-US" sz="1800"/>
              <a:t>Massachusetts Green High Performance Computing Center (MGHPCC) (Holyoke MA)</a:t>
            </a:r>
            <a:endParaRPr sz="1800"/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1800"/>
              <a:t>compute nodes, holylogin nodes</a:t>
            </a:r>
            <a:endParaRPr sz="1800"/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1800"/>
              <a:t>Infiniband-connected (IB) storage: holyscratch01, holylfs, holylfs02, holystore01</a:t>
            </a:r>
            <a:endParaRPr sz="1800"/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1800"/>
              <a:t>globus endpoint</a:t>
            </a:r>
            <a:endParaRPr sz="1800"/>
          </a:p>
          <a:p>
            <a:pPr indent="-3048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Markley Datacenter (Summer Street, Boston MA)</a:t>
            </a:r>
            <a:endParaRPr sz="1800"/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1800"/>
              <a:t>boslogin nodes</a:t>
            </a:r>
            <a:endParaRPr sz="1800"/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1800"/>
              <a:t>lab storage</a:t>
            </a:r>
            <a:endParaRPr sz="1800"/>
          </a:p>
          <a:p>
            <a:pPr indent="-3429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boslfs, boslfs02, rcnfs##, fs2k0[1-2], bos-isilon (aka: rcstore[02])</a:t>
            </a:r>
            <a:endParaRPr sz="1800"/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1800"/>
              <a:t>home directories</a:t>
            </a:r>
            <a:endParaRPr sz="1800"/>
          </a:p>
          <a:p>
            <a:pPr indent="-3429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bos-isilon (aka: rcstore[02])</a:t>
            </a:r>
            <a:endParaRPr/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1800"/>
              <a:t>globus endpoint</a:t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8a989433a8_0_361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2201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g8a989433a8_0_361"/>
          <p:cNvSpPr txBox="1"/>
          <p:nvPr>
            <p:ph type="title"/>
          </p:nvPr>
        </p:nvSpPr>
        <p:spPr>
          <a:xfrm>
            <a:off x="457200" y="400050"/>
            <a:ext cx="8229600" cy="4572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Network Path</a:t>
            </a:r>
            <a:endParaRPr/>
          </a:p>
        </p:txBody>
      </p:sp>
      <p:sp>
        <p:nvSpPr>
          <p:cNvPr id="182" name="Google Shape;182;g8a989433a8_0_361"/>
          <p:cNvSpPr txBox="1"/>
          <p:nvPr>
            <p:ph idx="1" type="body"/>
          </p:nvPr>
        </p:nvSpPr>
        <p:spPr>
          <a:xfrm>
            <a:off x="457200" y="1126200"/>
            <a:ext cx="8229600" cy="367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48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3352"/>
              </a:buClr>
              <a:buSzPts val="1800"/>
              <a:buFont typeface="Arial"/>
              <a:buChar char="•"/>
            </a:pPr>
            <a:r>
              <a:rPr lang="en-US" sz="1800"/>
              <a:t>Avoid bottlenecks</a:t>
            </a:r>
            <a:endParaRPr sz="1800"/>
          </a:p>
          <a:p>
            <a:pPr indent="-3048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Order of preference (high to low)</a:t>
            </a:r>
            <a:endParaRPr sz="1800"/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1800"/>
              <a:t>Internal to the cluster</a:t>
            </a:r>
            <a:endParaRPr sz="1800"/>
          </a:p>
          <a:p>
            <a:pPr indent="-3429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Infiniband (IB) (HDR = 200Gb/s; FDR = 56Gb/s)</a:t>
            </a:r>
            <a:endParaRPr/>
          </a:p>
          <a:p>
            <a:pPr indent="-3429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10Gb/s</a:t>
            </a:r>
            <a:endParaRPr/>
          </a:p>
          <a:p>
            <a:pPr indent="-3429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1Gb/s</a:t>
            </a:r>
            <a:endParaRPr/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1800"/>
              <a:t>External to the cluster</a:t>
            </a:r>
            <a:endParaRPr sz="1800"/>
          </a:p>
          <a:p>
            <a:pPr indent="-3429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Internet2 (I2) (100Gb/s)</a:t>
            </a:r>
            <a:endParaRPr/>
          </a:p>
          <a:p>
            <a:pPr indent="-3429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Harvard wired network (10Gb/s or 1Gb/s)</a:t>
            </a:r>
            <a:endParaRPr/>
          </a:p>
          <a:p>
            <a:pPr indent="-3429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Harvard WiFi (300Mb/s)</a:t>
            </a:r>
            <a:endParaRPr/>
          </a:p>
          <a:p>
            <a:pPr indent="-3429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FAS RC VPN (300Mb/s)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95373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/>
              <a:t>FAS RC network diagram: </a:t>
            </a:r>
            <a:r>
              <a:rPr lang="en-US" sz="1700"/>
              <a:t>https://docs.rc.fas.harvard.edu/fas-rc-network-diagram/</a:t>
            </a:r>
            <a:endParaRPr sz="17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8a989433a8_0_365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2201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g8a989433a8_0_365"/>
          <p:cNvSpPr txBox="1"/>
          <p:nvPr>
            <p:ph type="title"/>
          </p:nvPr>
        </p:nvSpPr>
        <p:spPr>
          <a:xfrm>
            <a:off x="457200" y="400050"/>
            <a:ext cx="8229600" cy="4572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Transfer Nodes</a:t>
            </a:r>
            <a:endParaRPr/>
          </a:p>
        </p:txBody>
      </p:sp>
      <p:sp>
        <p:nvSpPr>
          <p:cNvPr id="189" name="Google Shape;189;g8a989433a8_0_365"/>
          <p:cNvSpPr txBox="1"/>
          <p:nvPr>
            <p:ph idx="1" type="body"/>
          </p:nvPr>
        </p:nvSpPr>
        <p:spPr>
          <a:xfrm>
            <a:off x="457200" y="1126200"/>
            <a:ext cx="8229600" cy="367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48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3352"/>
              </a:buClr>
              <a:buSzPts val="1800"/>
              <a:buFont typeface="Arial"/>
              <a:buChar char="•"/>
            </a:pPr>
            <a:r>
              <a:rPr lang="en-US" sz="1800"/>
              <a:t>globus - transferring data to/from outside (100Gb/s)</a:t>
            </a:r>
            <a:endParaRPr sz="1800"/>
          </a:p>
          <a:p>
            <a:pPr indent="-3048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login nodes (10Gb/s)</a:t>
            </a:r>
            <a:endParaRPr sz="1800"/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1800"/>
              <a:t>transfer from desktop or from outside with sftp, scp, rsync</a:t>
            </a:r>
            <a:endParaRPr sz="1800"/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1800"/>
              <a:t>use the login nodes corresponding to the datacenter of the storage</a:t>
            </a:r>
            <a:endParaRPr sz="1800"/>
          </a:p>
          <a:p>
            <a:pPr indent="-3429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boslogin, holylogin</a:t>
            </a:r>
            <a:endParaRPr sz="1800"/>
          </a:p>
          <a:p>
            <a:pPr indent="-3048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compute nodes (1Gb/s)</a:t>
            </a:r>
            <a:endParaRPr sz="1800"/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1800"/>
              <a:t>downloading from outside with wget, aspera-connect, rsync, sftp, etc</a:t>
            </a:r>
            <a:endParaRPr sz="1800"/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1800"/>
              <a:t>better than login nodes if you can parallelize the transfer over multiple nodes</a:t>
            </a:r>
            <a:endParaRPr sz="1800"/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1800"/>
              <a:t>moving data within the cluster with fpsync</a:t>
            </a:r>
            <a:endParaRPr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8a989433a8_0_369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2201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g8a989433a8_0_369"/>
          <p:cNvSpPr txBox="1"/>
          <p:nvPr>
            <p:ph type="title"/>
          </p:nvPr>
        </p:nvSpPr>
        <p:spPr>
          <a:xfrm>
            <a:off x="457200" y="400050"/>
            <a:ext cx="8229600" cy="4572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Tools &amp; Protocols</a:t>
            </a:r>
            <a:endParaRPr/>
          </a:p>
        </p:txBody>
      </p:sp>
      <p:sp>
        <p:nvSpPr>
          <p:cNvPr id="196" name="Google Shape;196;g8a989433a8_0_369"/>
          <p:cNvSpPr txBox="1"/>
          <p:nvPr>
            <p:ph idx="1" type="body"/>
          </p:nvPr>
        </p:nvSpPr>
        <p:spPr>
          <a:xfrm>
            <a:off x="457200" y="1126200"/>
            <a:ext cx="8229600" cy="367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48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3352"/>
              </a:buClr>
              <a:buSzPts val="1800"/>
              <a:buFont typeface="Arial"/>
              <a:buChar char="•"/>
            </a:pPr>
            <a:r>
              <a:rPr lang="en-US" sz="1800"/>
              <a:t>globus </a:t>
            </a:r>
            <a:r>
              <a:rPr lang="en-US" sz="1400"/>
              <a:t>(https://docs.rc.fas.harvard.edu/kb/globus-file-transfer/)</a:t>
            </a:r>
            <a:endParaRPr sz="1800"/>
          </a:p>
          <a:p>
            <a:pPr indent="-3048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rsync </a:t>
            </a:r>
            <a:r>
              <a:rPr lang="en-US" sz="1400"/>
              <a:t>(https://docs.rc.fas.harvard.edu/kb/rsync/)</a:t>
            </a:r>
            <a:endParaRPr sz="1800"/>
          </a:p>
          <a:p>
            <a:pPr indent="-3048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fpsync </a:t>
            </a:r>
            <a:r>
              <a:rPr lang="en-US" sz="1400"/>
              <a:t>(https://docs.rc.fas.harvard.edu/kb/transferring-data-on-the-cluster/)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–"/>
            </a:pPr>
            <a:r>
              <a:rPr lang="en-US" sz="1400"/>
              <a:t>do not use --delete option with fpsync</a:t>
            </a:r>
            <a:endParaRPr sz="1400"/>
          </a:p>
          <a:p>
            <a:pPr indent="-3048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scp </a:t>
            </a:r>
            <a:r>
              <a:rPr lang="en-US" sz="1400"/>
              <a:t>(https://docs.rc.fas.harvard.edu/kb/copying-data-to-and-from-odyssey-using-scp/)</a:t>
            </a:r>
            <a:endParaRPr sz="1400"/>
          </a:p>
          <a:p>
            <a:pPr indent="-3048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sftp </a:t>
            </a:r>
            <a:r>
              <a:rPr lang="en-US" sz="1400"/>
              <a:t>(https://docs.rc.fas.harvard.edu/kb/sftp-file-transfer/)</a:t>
            </a:r>
            <a:endParaRPr sz="14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-3048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samba </a:t>
            </a:r>
            <a:r>
              <a:rPr lang="en-US" sz="1400"/>
              <a:t>(https://docs.rc.fas.harvard.edu/kb/mounting-storage/)</a:t>
            </a:r>
            <a:endParaRPr sz="1400"/>
          </a:p>
          <a:p>
            <a:pPr indent="-3302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–"/>
            </a:pPr>
            <a:r>
              <a:rPr lang="en-US" sz="1600"/>
              <a:t>not recommended, but possible for smaller transfers, and it’s the only option for people who have an FAS RC account but not cluster access</a:t>
            </a:r>
            <a:endParaRPr sz="1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8c31580603_0_12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2201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g8c31580603_0_12"/>
          <p:cNvSpPr txBox="1"/>
          <p:nvPr>
            <p:ph type="title"/>
          </p:nvPr>
        </p:nvSpPr>
        <p:spPr>
          <a:xfrm>
            <a:off x="457200" y="400050"/>
            <a:ext cx="8229600" cy="4572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Tools &amp; Protocols</a:t>
            </a:r>
            <a:endParaRPr/>
          </a:p>
        </p:txBody>
      </p:sp>
      <p:sp>
        <p:nvSpPr>
          <p:cNvPr id="203" name="Google Shape;203;g8c31580603_0_12"/>
          <p:cNvSpPr txBox="1"/>
          <p:nvPr>
            <p:ph idx="1" type="body"/>
          </p:nvPr>
        </p:nvSpPr>
        <p:spPr>
          <a:xfrm>
            <a:off x="457200" y="1126200"/>
            <a:ext cx="8229600" cy="367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48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3352"/>
              </a:buClr>
              <a:buSzPts val="1800"/>
              <a:buFont typeface="Arial"/>
              <a:buChar char="•"/>
            </a:pPr>
            <a:r>
              <a:rPr lang="en-US" sz="1800"/>
              <a:t>globus: fastest connection to the world via Internet2.</a:t>
            </a:r>
            <a:endParaRPr sz="1400"/>
          </a:p>
          <a:p>
            <a:pPr indent="-3048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3352"/>
              </a:buClr>
              <a:buSzPts val="1800"/>
              <a:buFont typeface="Arial"/>
              <a:buChar char="•"/>
            </a:pPr>
            <a:r>
              <a:rPr lang="en-US" sz="1800"/>
              <a:t>rsync: will transfer only the files that are not the same at the source and destination, so it will keep two sets of files synchronized.</a:t>
            </a:r>
            <a:endParaRPr sz="1800"/>
          </a:p>
          <a:p>
            <a:pPr indent="-3048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fpsync: allows multi-process transfers, so it’s like parallel rsync.</a:t>
            </a:r>
            <a:endParaRPr sz="1400"/>
          </a:p>
          <a:p>
            <a:pPr indent="-3048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scp: used for one-time transfers.  fast and simple.</a:t>
            </a:r>
            <a:endParaRPr sz="1400"/>
          </a:p>
          <a:p>
            <a:pPr indent="-3048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sftp: also one-time transfers.  offers more functions, like creating and removing directories remotely.</a:t>
            </a:r>
            <a:endParaRPr sz="14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-3048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samba: last resort since it requires a vpn connection which is slow.</a:t>
            </a:r>
            <a:endParaRPr sz="1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8a989433a8_0_373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2201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g8a989433a8_0_373"/>
          <p:cNvSpPr txBox="1"/>
          <p:nvPr>
            <p:ph type="title"/>
          </p:nvPr>
        </p:nvSpPr>
        <p:spPr>
          <a:xfrm>
            <a:off x="457200" y="400050"/>
            <a:ext cx="8229600" cy="4572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Demo</a:t>
            </a:r>
            <a:endParaRPr/>
          </a:p>
        </p:txBody>
      </p:sp>
      <p:sp>
        <p:nvSpPr>
          <p:cNvPr id="210" name="Google Shape;210;g8a989433a8_0_373"/>
          <p:cNvSpPr txBox="1"/>
          <p:nvPr>
            <p:ph idx="1" type="body"/>
          </p:nvPr>
        </p:nvSpPr>
        <p:spPr>
          <a:xfrm>
            <a:off x="457200" y="1126200"/>
            <a:ext cx="8229600" cy="367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48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3352"/>
              </a:buClr>
              <a:buSzPts val="1800"/>
              <a:buFont typeface="Arial"/>
              <a:buChar char="•"/>
            </a:pPr>
            <a:r>
              <a:rPr lang="en-US" sz="1800"/>
              <a:t>Scenario 1: transfer data from laptop to jharvard_lab share</a:t>
            </a:r>
            <a:endParaRPr sz="1800"/>
          </a:p>
          <a:p>
            <a:pPr indent="-3048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Scenario 2: transfer data from jharvard_lab to holyscratch01</a:t>
            </a:r>
            <a:endParaRPr sz="1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8a989433a8_0_377"/>
          <p:cNvSpPr txBox="1"/>
          <p:nvPr>
            <p:ph idx="12" type="sldNum"/>
          </p:nvPr>
        </p:nvSpPr>
        <p:spPr>
          <a:xfrm>
            <a:off x="6553200" y="4812506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2201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2201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g8a989433a8_0_377"/>
          <p:cNvSpPr txBox="1"/>
          <p:nvPr>
            <p:ph type="title"/>
          </p:nvPr>
        </p:nvSpPr>
        <p:spPr>
          <a:xfrm>
            <a:off x="457200" y="40005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4"/>
              </a:buClr>
              <a:buSzPts val="3240"/>
              <a:buFont typeface="Georgia"/>
              <a:buNone/>
            </a:pPr>
            <a:r>
              <a:rPr b="0" i="0" lang="en-US" sz="3240" u="none" cap="none" strike="noStrike">
                <a:solidFill>
                  <a:srgbClr val="953734"/>
                </a:solidFill>
                <a:latin typeface="Georgia"/>
                <a:ea typeface="Georgia"/>
                <a:cs typeface="Georgia"/>
                <a:sym typeface="Georgia"/>
              </a:rPr>
              <a:t>Request Help - Resources</a:t>
            </a:r>
            <a:endParaRPr/>
          </a:p>
        </p:txBody>
      </p:sp>
      <p:sp>
        <p:nvSpPr>
          <p:cNvPr id="217" name="Google Shape;217;g8a989433a8_0_377"/>
          <p:cNvSpPr txBox="1"/>
          <p:nvPr>
            <p:ph idx="1" type="body"/>
          </p:nvPr>
        </p:nvSpPr>
        <p:spPr>
          <a:xfrm>
            <a:off x="457200" y="857250"/>
            <a:ext cx="8229600" cy="39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40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3352"/>
              </a:buClr>
              <a:buSzPts val="1400"/>
              <a:buFont typeface="Arial"/>
              <a:buChar char="•"/>
            </a:pPr>
            <a:r>
              <a:rPr lang="en-US" sz="1400"/>
              <a:t>https://docs.rc.fas.harvard.edu/kb/support/</a:t>
            </a:r>
            <a:endParaRPr b="0" i="0" sz="1400" u="none" cap="none" strike="noStrike">
              <a:solidFill>
                <a:srgbClr val="29335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93352"/>
              </a:buClr>
              <a:buSzPts val="1400"/>
              <a:buFont typeface="Arial"/>
              <a:buChar char="–"/>
            </a:pPr>
            <a:r>
              <a:rPr b="0" i="0" lang="en-US" sz="14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rPr>
              <a:t>Documentation</a:t>
            </a:r>
            <a:endParaRPr sz="1400"/>
          </a:p>
          <a:p>
            <a:pPr indent="-1905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53734"/>
              </a:buClr>
              <a:buSzPts val="1400"/>
              <a:buFont typeface="Arial"/>
              <a:buChar char="•"/>
            </a:pPr>
            <a:r>
              <a:rPr lang="en-US" sz="1400"/>
              <a:t>https://docs.rc.fas.harvard.edu/</a:t>
            </a:r>
            <a:endParaRPr sz="1400"/>
          </a:p>
          <a:p>
            <a:pPr indent="-2222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93352"/>
              </a:buClr>
              <a:buSzPts val="1400"/>
              <a:buFont typeface="Arial"/>
              <a:buChar char="–"/>
            </a:pPr>
            <a:r>
              <a:rPr b="0" i="0" lang="en-US" sz="14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rPr>
              <a:t>Portal</a:t>
            </a:r>
            <a:endParaRPr sz="1400"/>
          </a:p>
          <a:p>
            <a:pPr indent="-1905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53734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rPr>
              <a:t>http://portal.rc.fas.harvard.edu/rcrt/submit_ticket</a:t>
            </a:r>
            <a:endParaRPr b="0" i="0" sz="1400" u="none" cap="none" strike="noStrike">
              <a:solidFill>
                <a:srgbClr val="95373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93352"/>
              </a:buClr>
              <a:buSzPts val="1400"/>
              <a:buFont typeface="Arial"/>
              <a:buChar char="–"/>
            </a:pPr>
            <a:r>
              <a:rPr b="0" i="0" lang="en-US" sz="14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rPr>
              <a:t>Email</a:t>
            </a:r>
            <a:endParaRPr sz="1400"/>
          </a:p>
          <a:p>
            <a:pPr indent="-1905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53734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rPr>
              <a:t>rchelp@rc.fas.harvard.edu</a:t>
            </a:r>
            <a:endParaRPr b="0" i="0" sz="1400" u="none" cap="none" strike="noStrike">
              <a:solidFill>
                <a:srgbClr val="95373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93352"/>
              </a:buClr>
              <a:buSzPts val="1400"/>
              <a:buFont typeface="Arial"/>
              <a:buChar char="–"/>
            </a:pPr>
            <a:r>
              <a:rPr b="0" i="0" lang="en-US" sz="14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rPr>
              <a:t>Office Hours</a:t>
            </a:r>
            <a:endParaRPr sz="1400"/>
          </a:p>
          <a:p>
            <a:pPr indent="-1905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53734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rPr>
              <a:t>Wednesday noon-3pm 38 Oxford - R</a:t>
            </a:r>
            <a:r>
              <a:rPr lang="en-US" sz="1400"/>
              <a:t>oom 100</a:t>
            </a:r>
            <a:endParaRPr sz="1400"/>
          </a:p>
          <a:p>
            <a:pPr indent="-2476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3352"/>
              </a:buClr>
              <a:buSzPts val="1400"/>
              <a:buFont typeface="Arial"/>
              <a:buChar char="–"/>
            </a:pPr>
            <a:r>
              <a:rPr lang="en-US" sz="1400"/>
              <a:t>Consulting Calendar</a:t>
            </a:r>
            <a:endParaRPr sz="1400"/>
          </a:p>
          <a:p>
            <a:pPr indent="-1905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53734"/>
              </a:buClr>
              <a:buSzPts val="1400"/>
              <a:buFont typeface="Arial"/>
              <a:buChar char="•"/>
            </a:pPr>
            <a:r>
              <a:rPr lang="en-US" sz="1400"/>
              <a:t>https://www.rc.fas.harvard.edu/consulting-calendar/</a:t>
            </a:r>
            <a:endParaRPr sz="1400"/>
          </a:p>
          <a:p>
            <a:pPr indent="-2476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93352"/>
              </a:buClr>
              <a:buSzPts val="1400"/>
              <a:buFont typeface="Arial"/>
              <a:buChar char="–"/>
            </a:pPr>
            <a:r>
              <a:rPr b="0" i="0" lang="en-US" sz="1400" u="none" cap="none" strike="noStrike">
                <a:solidFill>
                  <a:srgbClr val="293352"/>
                </a:solidFill>
                <a:latin typeface="Arial"/>
                <a:ea typeface="Arial"/>
                <a:cs typeface="Arial"/>
                <a:sym typeface="Arial"/>
              </a:rPr>
              <a:t>Training</a:t>
            </a:r>
            <a:endParaRPr sz="1400"/>
          </a:p>
          <a:p>
            <a:pPr indent="-1905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53734"/>
              </a:buClr>
              <a:buSzPts val="1400"/>
              <a:buFont typeface="Arial"/>
              <a:buChar char="•"/>
            </a:pPr>
            <a:r>
              <a:rPr lang="en-US" sz="1400"/>
              <a:t>https://www.rc.fas.harvard.edu/upcoming-training/</a:t>
            </a:r>
            <a:endParaRPr sz="1400"/>
          </a:p>
        </p:txBody>
      </p:sp>
      <p:pic>
        <p:nvPicPr>
          <p:cNvPr id="218" name="Google Shape;218;g8a989433a8_0_3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36575" y="1543875"/>
            <a:ext cx="2177375" cy="2177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UMT PPt Template CWD Colors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UMT PPt Template CWD Colors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